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354" r:id="rId3"/>
    <p:sldId id="356" r:id="rId4"/>
    <p:sldId id="323" r:id="rId5"/>
    <p:sldId id="341" r:id="rId6"/>
    <p:sldId id="355" r:id="rId7"/>
    <p:sldId id="357" r:id="rId8"/>
    <p:sldId id="342" r:id="rId9"/>
    <p:sldId id="343" r:id="rId10"/>
    <p:sldId id="359" r:id="rId11"/>
    <p:sldId id="368" r:id="rId12"/>
    <p:sldId id="351" r:id="rId13"/>
    <p:sldId id="347" r:id="rId14"/>
    <p:sldId id="369" r:id="rId15"/>
    <p:sldId id="346" r:id="rId16"/>
    <p:sldId id="350" r:id="rId17"/>
    <p:sldId id="345" r:id="rId18"/>
    <p:sldId id="365" r:id="rId19"/>
    <p:sldId id="358" r:id="rId20"/>
    <p:sldId id="361" r:id="rId21"/>
    <p:sldId id="362" r:id="rId22"/>
    <p:sldId id="363" r:id="rId23"/>
    <p:sldId id="283" r:id="rId24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Schneider - eoda" initials="MS-e" lastIdx="1" clrIdx="0">
    <p:extLst>
      <p:ext uri="{19B8F6BF-5375-455C-9EA6-DF929625EA0E}">
        <p15:presenceInfo xmlns:p15="http://schemas.microsoft.com/office/powerpoint/2012/main" userId="Martin Schneider - eoda" providerId="None"/>
      </p:ext>
    </p:extLst>
  </p:cmAuthor>
  <p:cmAuthor id="2" name="Tobias Titze" initials="TT" lastIdx="1" clrIdx="1">
    <p:extLst>
      <p:ext uri="{19B8F6BF-5375-455C-9EA6-DF929625EA0E}">
        <p15:presenceInfo xmlns:p15="http://schemas.microsoft.com/office/powerpoint/2012/main" userId="S-1-5-21-2790172871-3699790535-1649976863-12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88AB31"/>
    <a:srgbClr val="6488B2"/>
    <a:srgbClr val="E79916"/>
    <a:srgbClr val="FEFEFE"/>
    <a:srgbClr val="F7F7F7"/>
    <a:srgbClr val="F3F3F3"/>
    <a:srgbClr val="4B4B4B"/>
    <a:srgbClr val="D5D5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6" autoAdjust="0"/>
    <p:restoredTop sz="95377" autoAdjust="0"/>
  </p:normalViewPr>
  <p:slideViewPr>
    <p:cSldViewPr snapToGrid="0">
      <p:cViewPr varScale="1">
        <p:scale>
          <a:sx n="89" d="100"/>
          <a:sy n="89" d="100"/>
        </p:scale>
        <p:origin x="110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4117536"/>
        <c:axId val="-624122976"/>
      </c:lineChart>
      <c:catAx>
        <c:axId val="-624117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624122976"/>
        <c:crosses val="autoZero"/>
        <c:auto val="1"/>
        <c:lblAlgn val="ctr"/>
        <c:lblOffset val="100"/>
        <c:noMultiLvlLbl val="0"/>
      </c:catAx>
      <c:valAx>
        <c:axId val="-624122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62411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24132224"/>
        <c:axId val="-624129504"/>
      </c:lineChart>
      <c:catAx>
        <c:axId val="-624132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624129504"/>
        <c:crosses val="autoZero"/>
        <c:auto val="1"/>
        <c:lblAlgn val="ctr"/>
        <c:lblOffset val="100"/>
        <c:noMultiLvlLbl val="0"/>
      </c:catAx>
      <c:valAx>
        <c:axId val="-624129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62413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01145024"/>
        <c:axId val="-501130880"/>
      </c:lineChart>
      <c:catAx>
        <c:axId val="-501145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501130880"/>
        <c:crosses val="autoZero"/>
        <c:auto val="1"/>
        <c:lblAlgn val="ctr"/>
        <c:lblOffset val="100"/>
        <c:noMultiLvlLbl val="0"/>
      </c:catAx>
      <c:valAx>
        <c:axId val="-501130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0114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01143392"/>
        <c:axId val="-501131968"/>
      </c:lineChart>
      <c:catAx>
        <c:axId val="-501143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501131968"/>
        <c:crosses val="autoZero"/>
        <c:auto val="1"/>
        <c:lblAlgn val="ctr"/>
        <c:lblOffset val="100"/>
        <c:noMultiLvlLbl val="0"/>
      </c:catAx>
      <c:valAx>
        <c:axId val="-501131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0114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01139584"/>
        <c:axId val="-501145568"/>
      </c:lineChart>
      <c:catAx>
        <c:axId val="-501139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501145568"/>
        <c:crosses val="autoZero"/>
        <c:auto val="1"/>
        <c:lblAlgn val="ctr"/>
        <c:lblOffset val="100"/>
        <c:noMultiLvlLbl val="0"/>
      </c:catAx>
      <c:valAx>
        <c:axId val="-501145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0113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40083359450999"/>
          <c:y val="0.21646799233297334"/>
          <c:w val="0.77255243545544461"/>
          <c:h val="0.78353200766702669"/>
        </c:manualLayout>
      </c:layout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BCB-4C94-A688-A0C418629E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BCB-4C94-A688-A0C418629E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BCB-4C94-A688-A0C418629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501136320"/>
        <c:axId val="-501137952"/>
      </c:lineChart>
      <c:catAx>
        <c:axId val="-501136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501137952"/>
        <c:crosses val="autoZero"/>
        <c:auto val="1"/>
        <c:lblAlgn val="ctr"/>
        <c:lblOffset val="100"/>
        <c:noMultiLvlLbl val="0"/>
      </c:catAx>
      <c:valAx>
        <c:axId val="-501137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0113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B42AF-A0B7-40DE-93C1-9C9082946AEC}" type="datetimeFigureOut">
              <a:rPr lang="de-DE" smtClean="0"/>
              <a:t>11.10.2016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F8A-A21A-431B-8D5F-422254B55FA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354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63D2E-AC25-4B37-B6E4-5C3B353B4A7A}" type="datetimeFigureOut">
              <a:rPr lang="de-DE" smtClean="0"/>
              <a:t>11.10.2016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9FDAE-3864-4608-923B-D6D649BBA4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35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Uhrzeigersinn</a:t>
            </a:r>
            <a:r>
              <a:rPr lang="de-DE" baseline="0" dirty="0"/>
              <a:t> aber der Glühbirne: </a:t>
            </a:r>
            <a:r>
              <a:rPr lang="de-DE" dirty="0"/>
              <a:t>Innovativ + Sexy +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+ </a:t>
            </a:r>
            <a:r>
              <a:rPr lang="de-DE" dirty="0" err="1"/>
              <a:t>predictive</a:t>
            </a:r>
            <a:r>
              <a:rPr lang="de-DE" dirty="0"/>
              <a:t> +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+ </a:t>
            </a:r>
            <a:r>
              <a:rPr lang="de-DE" dirty="0" err="1"/>
              <a:t>uncertanty</a:t>
            </a:r>
            <a:r>
              <a:rPr lang="de-DE" dirty="0"/>
              <a:t> + </a:t>
            </a:r>
            <a:r>
              <a:rPr lang="de-DE" dirty="0" err="1"/>
              <a:t>programming</a:t>
            </a:r>
            <a:r>
              <a:rPr lang="de-DE" baseline="0" dirty="0"/>
              <a:t> </a:t>
            </a:r>
            <a:r>
              <a:rPr lang="de-DE" baseline="0" dirty="0" err="1"/>
              <a:t>language</a:t>
            </a:r>
            <a:r>
              <a:rPr lang="de-DE" baseline="0" dirty="0"/>
              <a:t> like R &amp; </a:t>
            </a:r>
            <a:r>
              <a:rPr lang="de-DE" baseline="0" dirty="0" err="1"/>
              <a:t>python</a:t>
            </a:r>
            <a:r>
              <a:rPr lang="de-DE" baseline="0" dirty="0"/>
              <a:t> + </a:t>
            </a:r>
            <a:r>
              <a:rPr lang="de-DE" baseline="0" dirty="0" err="1"/>
              <a:t>complex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9FDAE-3864-4608-923B-D6D649BBA4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89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Uhrzeigersinn</a:t>
            </a:r>
            <a:r>
              <a:rPr lang="de-DE" baseline="0" dirty="0"/>
              <a:t> aber der Glühbirne: </a:t>
            </a:r>
            <a:r>
              <a:rPr lang="de-DE" dirty="0"/>
              <a:t>Innovativ + Sexy +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+ </a:t>
            </a:r>
            <a:r>
              <a:rPr lang="de-DE" dirty="0" err="1"/>
              <a:t>predictive</a:t>
            </a:r>
            <a:r>
              <a:rPr lang="de-DE" dirty="0"/>
              <a:t> +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+ </a:t>
            </a:r>
            <a:r>
              <a:rPr lang="de-DE" dirty="0" err="1"/>
              <a:t>uncertanty</a:t>
            </a:r>
            <a:r>
              <a:rPr lang="de-DE" dirty="0"/>
              <a:t> + </a:t>
            </a:r>
            <a:r>
              <a:rPr lang="de-DE" dirty="0" err="1"/>
              <a:t>programming</a:t>
            </a:r>
            <a:r>
              <a:rPr lang="de-DE" baseline="0" dirty="0"/>
              <a:t> </a:t>
            </a:r>
            <a:r>
              <a:rPr lang="de-DE" baseline="0" dirty="0" err="1"/>
              <a:t>language</a:t>
            </a:r>
            <a:r>
              <a:rPr lang="de-DE" baseline="0" dirty="0"/>
              <a:t> like R &amp; </a:t>
            </a:r>
            <a:r>
              <a:rPr lang="de-DE" baseline="0" dirty="0" err="1"/>
              <a:t>python</a:t>
            </a:r>
            <a:r>
              <a:rPr lang="de-DE" baseline="0" dirty="0"/>
              <a:t> + </a:t>
            </a:r>
            <a:r>
              <a:rPr lang="de-DE" baseline="0" dirty="0" err="1"/>
              <a:t>complex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9FDAE-3864-4608-923B-D6D649BBA41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07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oda.de/" TargetMode="External"/><Relationship Id="rId7" Type="http://schemas.openxmlformats.org/officeDocument/2006/relationships/hyperlink" Target="http://www.youtube.com/user/eodaAnalytics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twitter.com/datennutzen" TargetMode="External"/><Relationship Id="rId5" Type="http://schemas.openxmlformats.org/officeDocument/2006/relationships/hyperlink" Target="https://service.eoda.de/" TargetMode="External"/><Relationship Id="rId4" Type="http://schemas.openxmlformats.org/officeDocument/2006/relationships/hyperlink" Target="http://blog.eoda.de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4119" y="2821197"/>
            <a:ext cx="3608709" cy="10423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Rechteck 1"/>
          <p:cNvSpPr/>
          <p:nvPr/>
        </p:nvSpPr>
        <p:spPr>
          <a:xfrm>
            <a:off x="0" y="89807"/>
            <a:ext cx="1624693" cy="59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-1049" y="4204522"/>
            <a:ext cx="9145049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							Web Mining </a:t>
            </a:r>
            <a:r>
              <a:rPr lang="de-DE" sz="1125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Statistik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just"/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Klassifikationsverfahren </a:t>
            </a:r>
            <a:r>
              <a:rPr lang="de-DE" sz="16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Hypothesen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Predictive Analytics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Diskriminanzanalyse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Planung </a:t>
            </a:r>
            <a:r>
              <a:rPr lang="de-DE" sz="105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Attributsgewichtung</a:t>
            </a:r>
            <a:r>
              <a:rPr lang="de-DE" sz="10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Six Sigma </a:t>
            </a:r>
            <a:r>
              <a:rPr lang="de-DE" sz="21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Analyse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Sensitivitätsanalyse </a:t>
            </a:r>
            <a:r>
              <a:rPr lang="de-DE" sz="14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Regressionsanalyse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Support-Vector-Maschine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CRM </a:t>
            </a:r>
            <a:r>
              <a:rPr lang="de-DE" sz="10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Neuronale Netze </a:t>
            </a:r>
            <a:r>
              <a:rPr lang="de-DE" sz="16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Kundensegmentierung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Warenkorbanalyse Kundenbeziehungen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Empirie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Plausibilitätsprüfung </a:t>
            </a:r>
            <a:r>
              <a:rPr lang="de-DE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Kampagnenmanagement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Marktmodellierung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9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Predictive</a:t>
            </a:r>
            <a:r>
              <a:rPr lang="de-DE" sz="1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Maintenance</a:t>
            </a:r>
          </a:p>
        </p:txBody>
      </p:sp>
      <p:sp>
        <p:nvSpPr>
          <p:cNvPr id="5" name="Rechteck 4"/>
          <p:cNvSpPr/>
          <p:nvPr/>
        </p:nvSpPr>
        <p:spPr>
          <a:xfrm>
            <a:off x="-1049" y="1209017"/>
            <a:ext cx="914504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Datenanalyse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Cross </a:t>
            </a:r>
            <a:r>
              <a:rPr lang="de-DE" sz="135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Selling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Analytisches CRM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Marketing Mix </a:t>
            </a:r>
            <a:r>
              <a:rPr lang="de-DE" sz="10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Preisoptimierung 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Kundenzufriedenheit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Marktpotenzial Gap-Analyse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Mulitvariate</a:t>
            </a:r>
            <a:r>
              <a:rPr lang="de-DE" sz="1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Analysen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Deskriptive</a:t>
            </a:r>
            <a:r>
              <a:rPr lang="de-DE" sz="6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Statistik </a:t>
            </a:r>
            <a:r>
              <a:rPr lang="de-DE" sz="21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de-DE" sz="4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1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Mining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Transformation </a:t>
            </a:r>
            <a:r>
              <a:rPr lang="de-DE" sz="120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Operations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Research 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Prognosen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Datenbereinigung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Datenqualität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Fehlwerte </a:t>
            </a:r>
            <a:r>
              <a:rPr lang="de-DE" sz="1050" dirty="0" err="1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Missing</a:t>
            </a:r>
            <a:r>
              <a:rPr lang="de-DE" sz="10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Value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Ausreißer </a:t>
            </a:r>
            <a:r>
              <a:rPr lang="de-DE" sz="13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Signifikant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Evidenz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Mustererkennung Entscheidungsbäume </a:t>
            </a:r>
            <a:r>
              <a:rPr lang="de-DE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Cluster-Analyse </a:t>
            </a:r>
            <a:r>
              <a:rPr lang="de-DE" sz="15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Implizites Wissen </a:t>
            </a:r>
            <a:r>
              <a:rPr lang="de-DE" sz="9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Hauptkomponentenanalyse </a:t>
            </a:r>
            <a:r>
              <a:rPr lang="de-DE" sz="135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Faktorenanalyse </a:t>
            </a:r>
            <a:r>
              <a:rPr lang="de-DE" sz="12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Assoziationsanalyse</a:t>
            </a:r>
          </a:p>
        </p:txBody>
      </p:sp>
    </p:spTree>
    <p:extLst>
      <p:ext uri="{BB962C8B-B14F-4D97-AF65-F5344CB8AC3E}">
        <p14:creationId xmlns:p14="http://schemas.microsoft.com/office/powerpoint/2010/main" val="112370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89807"/>
            <a:ext cx="1624693" cy="59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094014" y="0"/>
            <a:ext cx="8049986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6455" y="1072091"/>
            <a:ext cx="2839206" cy="7934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6093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89807"/>
            <a:ext cx="1624693" cy="595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094014" y="0"/>
            <a:ext cx="8049986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51" y="2847245"/>
            <a:ext cx="5979808" cy="40107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0" y="2439019"/>
            <a:ext cx="9143999" cy="500137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650" i="1" dirty="0">
                <a:solidFill>
                  <a:srgbClr val="645649"/>
                </a:solidFill>
              </a:rPr>
              <a:t>  </a:t>
            </a:r>
            <a:r>
              <a:rPr lang="de-DE" sz="2300" i="1" dirty="0">
                <a:solidFill>
                  <a:srgbClr val="645649"/>
                </a:solidFill>
              </a:rPr>
              <a:t>Die Data Science Spezialisten.</a:t>
            </a:r>
          </a:p>
        </p:txBody>
      </p:sp>
      <p:pic>
        <p:nvPicPr>
          <p:cNvPr id="10" name="Grafik 9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8634" y="1123488"/>
            <a:ext cx="3470017" cy="969752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hteck 5"/>
          <p:cNvSpPr/>
          <p:nvPr/>
        </p:nvSpPr>
        <p:spPr>
          <a:xfrm>
            <a:off x="0" y="2939156"/>
            <a:ext cx="1777651" cy="3918844"/>
          </a:xfrm>
          <a:prstGeom prst="rect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E6E6E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486650" y="2939156"/>
            <a:ext cx="1657349" cy="3918844"/>
          </a:xfrm>
          <a:prstGeom prst="rect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E6E6E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0" y="2193315"/>
            <a:ext cx="9143999" cy="253868"/>
          </a:xfrm>
          <a:prstGeom prst="rect">
            <a:avLst/>
          </a:prstGeom>
          <a:gradFill>
            <a:gsLst>
              <a:gs pos="0">
                <a:srgbClr val="FCFCFC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90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>
            <a:noAutofit/>
          </a:bodyPr>
          <a:lstStyle>
            <a:lvl1pPr algn="ctr">
              <a:defRPr lang="en-US" sz="3600" kern="1200" dirty="0">
                <a:solidFill>
                  <a:srgbClr val="5E4F4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>
                <a:latin typeface="+mn-lt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aseline="0">
                <a:latin typeface="+mn-lt"/>
                <a:cs typeface="Arial" panose="020B0604020202020204" pitchFamily="34" charset="0"/>
              </a:defRPr>
            </a:lvl2pPr>
            <a:lvl3pPr>
              <a:defRPr sz="1800">
                <a:latin typeface="+mn-lt"/>
                <a:cs typeface="Arial" panose="020B0604020202020204" pitchFamily="34" charset="0"/>
              </a:defRPr>
            </a:lvl3pPr>
            <a:lvl4pPr>
              <a:defRPr sz="1400"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6020" y="116810"/>
            <a:ext cx="9167972" cy="503878"/>
            <a:chOff x="6020" y="116810"/>
            <a:chExt cx="9167972" cy="503878"/>
          </a:xfrm>
        </p:grpSpPr>
        <p:sp>
          <p:nvSpPr>
            <p:cNvPr id="14" name="Rechteck 13"/>
            <p:cNvSpPr/>
            <p:nvPr/>
          </p:nvSpPr>
          <p:spPr>
            <a:xfrm>
              <a:off x="29992" y="164108"/>
              <a:ext cx="9144000" cy="357986"/>
            </a:xfrm>
            <a:prstGeom prst="rect">
              <a:avLst/>
            </a:prstGeom>
            <a:solidFill>
              <a:srgbClr val="88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lussdiagramm: Dokument 1"/>
            <p:cNvSpPr/>
            <p:nvPr/>
          </p:nvSpPr>
          <p:spPr>
            <a:xfrm flipV="1">
              <a:off x="1320990" y="116810"/>
              <a:ext cx="1101372" cy="43187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213 w 21813"/>
                <a:gd name="connsiteY0" fmla="*/ 0 h 37423"/>
                <a:gd name="connsiteX1" fmla="*/ 21813 w 21813"/>
                <a:gd name="connsiteY1" fmla="*/ 0 h 37423"/>
                <a:gd name="connsiteX2" fmla="*/ 21813 w 21813"/>
                <a:gd name="connsiteY2" fmla="*/ 17322 h 37423"/>
                <a:gd name="connsiteX3" fmla="*/ 0 w 21813"/>
                <a:gd name="connsiteY3" fmla="*/ 37017 h 37423"/>
                <a:gd name="connsiteX4" fmla="*/ 213 w 21813"/>
                <a:gd name="connsiteY4" fmla="*/ 0 h 37423"/>
                <a:gd name="connsiteX0" fmla="*/ 213 w 21813"/>
                <a:gd name="connsiteY0" fmla="*/ 0 h 37286"/>
                <a:gd name="connsiteX1" fmla="*/ 21813 w 21813"/>
                <a:gd name="connsiteY1" fmla="*/ 0 h 37286"/>
                <a:gd name="connsiteX2" fmla="*/ 21813 w 21813"/>
                <a:gd name="connsiteY2" fmla="*/ 4087 h 37286"/>
                <a:gd name="connsiteX3" fmla="*/ 0 w 21813"/>
                <a:gd name="connsiteY3" fmla="*/ 37017 h 37286"/>
                <a:gd name="connsiteX4" fmla="*/ 213 w 21813"/>
                <a:gd name="connsiteY4" fmla="*/ 0 h 37286"/>
                <a:gd name="connsiteX0" fmla="*/ 213 w 21813"/>
                <a:gd name="connsiteY0" fmla="*/ 0 h 37270"/>
                <a:gd name="connsiteX1" fmla="*/ 21813 w 21813"/>
                <a:gd name="connsiteY1" fmla="*/ 0 h 37270"/>
                <a:gd name="connsiteX2" fmla="*/ 21813 w 21813"/>
                <a:gd name="connsiteY2" fmla="*/ 1681 h 37270"/>
                <a:gd name="connsiteX3" fmla="*/ 0 w 21813"/>
                <a:gd name="connsiteY3" fmla="*/ 37017 h 37270"/>
                <a:gd name="connsiteX4" fmla="*/ 213 w 21813"/>
                <a:gd name="connsiteY4" fmla="*/ 0 h 37270"/>
                <a:gd name="connsiteX0" fmla="*/ 213 w 21813"/>
                <a:gd name="connsiteY0" fmla="*/ 0 h 37264"/>
                <a:gd name="connsiteX1" fmla="*/ 21813 w 21813"/>
                <a:gd name="connsiteY1" fmla="*/ 0 h 37264"/>
                <a:gd name="connsiteX2" fmla="*/ 21600 w 21813"/>
                <a:gd name="connsiteY2" fmla="*/ 727 h 37264"/>
                <a:gd name="connsiteX3" fmla="*/ 0 w 21813"/>
                <a:gd name="connsiteY3" fmla="*/ 37017 h 37264"/>
                <a:gd name="connsiteX4" fmla="*/ 213 w 21813"/>
                <a:gd name="connsiteY4" fmla="*/ 0 h 37264"/>
                <a:gd name="connsiteX0" fmla="*/ 213 w 22025"/>
                <a:gd name="connsiteY0" fmla="*/ 1182 h 38436"/>
                <a:gd name="connsiteX1" fmla="*/ 21813 w 22025"/>
                <a:gd name="connsiteY1" fmla="*/ 1182 h 38436"/>
                <a:gd name="connsiteX2" fmla="*/ 22025 w 22025"/>
                <a:gd name="connsiteY2" fmla="*/ 0 h 38436"/>
                <a:gd name="connsiteX3" fmla="*/ 0 w 22025"/>
                <a:gd name="connsiteY3" fmla="*/ 38199 h 38436"/>
                <a:gd name="connsiteX4" fmla="*/ 213 w 22025"/>
                <a:gd name="connsiteY4" fmla="*/ 1182 h 3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5" h="38436">
                  <a:moveTo>
                    <a:pt x="213" y="1182"/>
                  </a:moveTo>
                  <a:lnTo>
                    <a:pt x="21813" y="1182"/>
                  </a:lnTo>
                  <a:cubicBezTo>
                    <a:pt x="21884" y="788"/>
                    <a:pt x="21954" y="394"/>
                    <a:pt x="22025" y="0"/>
                  </a:cubicBezTo>
                  <a:cubicBezTo>
                    <a:pt x="11225" y="0"/>
                    <a:pt x="10800" y="41949"/>
                    <a:pt x="0" y="38199"/>
                  </a:cubicBezTo>
                  <a:lnTo>
                    <a:pt x="213" y="11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0" y="144016"/>
              <a:ext cx="1650352" cy="47667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8" name="Textfeld 17"/>
          <p:cNvSpPr txBox="1"/>
          <p:nvPr/>
        </p:nvSpPr>
        <p:spPr>
          <a:xfrm>
            <a:off x="6020" y="6516465"/>
            <a:ext cx="9137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www.eoda.de</a:t>
            </a:r>
            <a:endParaRPr lang="de-DE" sz="900" b="0" dirty="0">
              <a:solidFill>
                <a:srgbClr val="5F5043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1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/>
        </p:nvGrpSpPr>
        <p:grpSpPr>
          <a:xfrm>
            <a:off x="6020" y="116810"/>
            <a:ext cx="9167972" cy="503878"/>
            <a:chOff x="6020" y="116810"/>
            <a:chExt cx="9167972" cy="503878"/>
          </a:xfrm>
        </p:grpSpPr>
        <p:sp>
          <p:nvSpPr>
            <p:cNvPr id="14" name="Rechteck 13"/>
            <p:cNvSpPr/>
            <p:nvPr/>
          </p:nvSpPr>
          <p:spPr>
            <a:xfrm>
              <a:off x="29992" y="164108"/>
              <a:ext cx="9144000" cy="357986"/>
            </a:xfrm>
            <a:prstGeom prst="rect">
              <a:avLst/>
            </a:prstGeom>
            <a:solidFill>
              <a:srgbClr val="88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lussdiagramm: Dokument 1"/>
            <p:cNvSpPr/>
            <p:nvPr/>
          </p:nvSpPr>
          <p:spPr>
            <a:xfrm flipV="1">
              <a:off x="1320990" y="116810"/>
              <a:ext cx="1101372" cy="43187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213 w 21813"/>
                <a:gd name="connsiteY0" fmla="*/ 0 h 37423"/>
                <a:gd name="connsiteX1" fmla="*/ 21813 w 21813"/>
                <a:gd name="connsiteY1" fmla="*/ 0 h 37423"/>
                <a:gd name="connsiteX2" fmla="*/ 21813 w 21813"/>
                <a:gd name="connsiteY2" fmla="*/ 17322 h 37423"/>
                <a:gd name="connsiteX3" fmla="*/ 0 w 21813"/>
                <a:gd name="connsiteY3" fmla="*/ 37017 h 37423"/>
                <a:gd name="connsiteX4" fmla="*/ 213 w 21813"/>
                <a:gd name="connsiteY4" fmla="*/ 0 h 37423"/>
                <a:gd name="connsiteX0" fmla="*/ 213 w 21813"/>
                <a:gd name="connsiteY0" fmla="*/ 0 h 37286"/>
                <a:gd name="connsiteX1" fmla="*/ 21813 w 21813"/>
                <a:gd name="connsiteY1" fmla="*/ 0 h 37286"/>
                <a:gd name="connsiteX2" fmla="*/ 21813 w 21813"/>
                <a:gd name="connsiteY2" fmla="*/ 4087 h 37286"/>
                <a:gd name="connsiteX3" fmla="*/ 0 w 21813"/>
                <a:gd name="connsiteY3" fmla="*/ 37017 h 37286"/>
                <a:gd name="connsiteX4" fmla="*/ 213 w 21813"/>
                <a:gd name="connsiteY4" fmla="*/ 0 h 37286"/>
                <a:gd name="connsiteX0" fmla="*/ 213 w 21813"/>
                <a:gd name="connsiteY0" fmla="*/ 0 h 37270"/>
                <a:gd name="connsiteX1" fmla="*/ 21813 w 21813"/>
                <a:gd name="connsiteY1" fmla="*/ 0 h 37270"/>
                <a:gd name="connsiteX2" fmla="*/ 21813 w 21813"/>
                <a:gd name="connsiteY2" fmla="*/ 1681 h 37270"/>
                <a:gd name="connsiteX3" fmla="*/ 0 w 21813"/>
                <a:gd name="connsiteY3" fmla="*/ 37017 h 37270"/>
                <a:gd name="connsiteX4" fmla="*/ 213 w 21813"/>
                <a:gd name="connsiteY4" fmla="*/ 0 h 37270"/>
                <a:gd name="connsiteX0" fmla="*/ 213 w 21813"/>
                <a:gd name="connsiteY0" fmla="*/ 0 h 37264"/>
                <a:gd name="connsiteX1" fmla="*/ 21813 w 21813"/>
                <a:gd name="connsiteY1" fmla="*/ 0 h 37264"/>
                <a:gd name="connsiteX2" fmla="*/ 21600 w 21813"/>
                <a:gd name="connsiteY2" fmla="*/ 727 h 37264"/>
                <a:gd name="connsiteX3" fmla="*/ 0 w 21813"/>
                <a:gd name="connsiteY3" fmla="*/ 37017 h 37264"/>
                <a:gd name="connsiteX4" fmla="*/ 213 w 21813"/>
                <a:gd name="connsiteY4" fmla="*/ 0 h 37264"/>
                <a:gd name="connsiteX0" fmla="*/ 213 w 22025"/>
                <a:gd name="connsiteY0" fmla="*/ 1182 h 38436"/>
                <a:gd name="connsiteX1" fmla="*/ 21813 w 22025"/>
                <a:gd name="connsiteY1" fmla="*/ 1182 h 38436"/>
                <a:gd name="connsiteX2" fmla="*/ 22025 w 22025"/>
                <a:gd name="connsiteY2" fmla="*/ 0 h 38436"/>
                <a:gd name="connsiteX3" fmla="*/ 0 w 22025"/>
                <a:gd name="connsiteY3" fmla="*/ 38199 h 38436"/>
                <a:gd name="connsiteX4" fmla="*/ 213 w 22025"/>
                <a:gd name="connsiteY4" fmla="*/ 1182 h 3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5" h="38436">
                  <a:moveTo>
                    <a:pt x="213" y="1182"/>
                  </a:moveTo>
                  <a:lnTo>
                    <a:pt x="21813" y="1182"/>
                  </a:lnTo>
                  <a:cubicBezTo>
                    <a:pt x="21884" y="788"/>
                    <a:pt x="21954" y="394"/>
                    <a:pt x="22025" y="0"/>
                  </a:cubicBezTo>
                  <a:cubicBezTo>
                    <a:pt x="11225" y="0"/>
                    <a:pt x="10800" y="41949"/>
                    <a:pt x="0" y="38199"/>
                  </a:cubicBezTo>
                  <a:lnTo>
                    <a:pt x="213" y="11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0" y="144016"/>
              <a:ext cx="1650352" cy="47667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4" name="Rechteck 3"/>
          <p:cNvSpPr/>
          <p:nvPr/>
        </p:nvSpPr>
        <p:spPr>
          <a:xfrm>
            <a:off x="6020" y="144016"/>
            <a:ext cx="1650352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964397" y="3580561"/>
            <a:ext cx="750099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7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Universitätsplatz 12</a:t>
            </a:r>
          </a:p>
          <a:p>
            <a:pPr algn="ctr"/>
            <a:r>
              <a:rPr lang="it-IT" sz="17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34127 Kassel</a:t>
            </a:r>
            <a:endParaRPr lang="de-DE" sz="1700" dirty="0">
              <a:solidFill>
                <a:srgbClr val="5E4F4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de-DE" sz="1200" dirty="0">
              <a:solidFill>
                <a:srgbClr val="5E4F4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4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info@eoda.de</a:t>
            </a:r>
            <a:endParaRPr lang="de-DE" sz="1400" dirty="0">
              <a:solidFill>
                <a:srgbClr val="5E4F4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4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+49</a:t>
            </a:r>
            <a:r>
              <a:rPr lang="de-DE" sz="1400" baseline="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561</a:t>
            </a:r>
            <a:r>
              <a:rPr lang="de-DE" sz="1400" baseline="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>
                <a:solidFill>
                  <a:srgbClr val="5E4F42"/>
                </a:solidFill>
                <a:latin typeface="Arial" pitchFamily="34" charset="0"/>
                <a:cs typeface="Arial" pitchFamily="34" charset="0"/>
              </a:rPr>
              <a:t>202724-40</a:t>
            </a:r>
          </a:p>
          <a:p>
            <a:pPr algn="ctr"/>
            <a:endParaRPr lang="it-IT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  <a:hlinkClick r:id="rId3"/>
              </a:rPr>
              <a:t>http://www.eoda.de</a:t>
            </a:r>
            <a:endParaRPr lang="it-IT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  <a:hlinkClick r:id="rId4"/>
              </a:rPr>
              <a:t>http://blog.eoda.de</a:t>
            </a:r>
            <a:endParaRPr lang="it-IT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  <a:hlinkClick r:id="rId5"/>
              </a:rPr>
              <a:t>https://service.eoda.de</a:t>
            </a:r>
            <a:r>
              <a:rPr lang="it-IT" sz="1200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  <a:hlinkClick r:id="rId6"/>
              </a:rPr>
              <a:t>http://twitter.com/datennutzen</a:t>
            </a:r>
            <a:endParaRPr lang="it-IT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  <a:hlinkClick r:id="rId7"/>
              </a:rPr>
              <a:t>http://www.youtube.com/user/eodaAnalytics</a:t>
            </a:r>
            <a:endParaRPr lang="it-IT" sz="12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200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endParaRPr lang="de-DE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Grafik 10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2520280"/>
            <a:ext cx="2736305" cy="76470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7511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>
            <a:noAutofit/>
          </a:bodyPr>
          <a:lstStyle>
            <a:lvl1pPr algn="ctr">
              <a:defRPr lang="en-US" sz="3000" kern="1200" dirty="0">
                <a:solidFill>
                  <a:srgbClr val="5E4F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0"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6020" y="116810"/>
            <a:ext cx="9167972" cy="503878"/>
            <a:chOff x="6020" y="116810"/>
            <a:chExt cx="9167972" cy="503878"/>
          </a:xfrm>
        </p:grpSpPr>
        <p:sp>
          <p:nvSpPr>
            <p:cNvPr id="14" name="Rechteck 13"/>
            <p:cNvSpPr/>
            <p:nvPr/>
          </p:nvSpPr>
          <p:spPr>
            <a:xfrm>
              <a:off x="29992" y="164108"/>
              <a:ext cx="9144000" cy="357986"/>
            </a:xfrm>
            <a:prstGeom prst="rect">
              <a:avLst/>
            </a:prstGeom>
            <a:solidFill>
              <a:srgbClr val="88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lussdiagramm: Dokument 1"/>
            <p:cNvSpPr/>
            <p:nvPr/>
          </p:nvSpPr>
          <p:spPr>
            <a:xfrm flipV="1">
              <a:off x="1320990" y="116810"/>
              <a:ext cx="1101372" cy="43187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213 w 21813"/>
                <a:gd name="connsiteY0" fmla="*/ 0 h 37423"/>
                <a:gd name="connsiteX1" fmla="*/ 21813 w 21813"/>
                <a:gd name="connsiteY1" fmla="*/ 0 h 37423"/>
                <a:gd name="connsiteX2" fmla="*/ 21813 w 21813"/>
                <a:gd name="connsiteY2" fmla="*/ 17322 h 37423"/>
                <a:gd name="connsiteX3" fmla="*/ 0 w 21813"/>
                <a:gd name="connsiteY3" fmla="*/ 37017 h 37423"/>
                <a:gd name="connsiteX4" fmla="*/ 213 w 21813"/>
                <a:gd name="connsiteY4" fmla="*/ 0 h 37423"/>
                <a:gd name="connsiteX0" fmla="*/ 213 w 21813"/>
                <a:gd name="connsiteY0" fmla="*/ 0 h 37286"/>
                <a:gd name="connsiteX1" fmla="*/ 21813 w 21813"/>
                <a:gd name="connsiteY1" fmla="*/ 0 h 37286"/>
                <a:gd name="connsiteX2" fmla="*/ 21813 w 21813"/>
                <a:gd name="connsiteY2" fmla="*/ 4087 h 37286"/>
                <a:gd name="connsiteX3" fmla="*/ 0 w 21813"/>
                <a:gd name="connsiteY3" fmla="*/ 37017 h 37286"/>
                <a:gd name="connsiteX4" fmla="*/ 213 w 21813"/>
                <a:gd name="connsiteY4" fmla="*/ 0 h 37286"/>
                <a:gd name="connsiteX0" fmla="*/ 213 w 21813"/>
                <a:gd name="connsiteY0" fmla="*/ 0 h 37270"/>
                <a:gd name="connsiteX1" fmla="*/ 21813 w 21813"/>
                <a:gd name="connsiteY1" fmla="*/ 0 h 37270"/>
                <a:gd name="connsiteX2" fmla="*/ 21813 w 21813"/>
                <a:gd name="connsiteY2" fmla="*/ 1681 h 37270"/>
                <a:gd name="connsiteX3" fmla="*/ 0 w 21813"/>
                <a:gd name="connsiteY3" fmla="*/ 37017 h 37270"/>
                <a:gd name="connsiteX4" fmla="*/ 213 w 21813"/>
                <a:gd name="connsiteY4" fmla="*/ 0 h 37270"/>
                <a:gd name="connsiteX0" fmla="*/ 213 w 21813"/>
                <a:gd name="connsiteY0" fmla="*/ 0 h 37264"/>
                <a:gd name="connsiteX1" fmla="*/ 21813 w 21813"/>
                <a:gd name="connsiteY1" fmla="*/ 0 h 37264"/>
                <a:gd name="connsiteX2" fmla="*/ 21600 w 21813"/>
                <a:gd name="connsiteY2" fmla="*/ 727 h 37264"/>
                <a:gd name="connsiteX3" fmla="*/ 0 w 21813"/>
                <a:gd name="connsiteY3" fmla="*/ 37017 h 37264"/>
                <a:gd name="connsiteX4" fmla="*/ 213 w 21813"/>
                <a:gd name="connsiteY4" fmla="*/ 0 h 37264"/>
                <a:gd name="connsiteX0" fmla="*/ 213 w 22025"/>
                <a:gd name="connsiteY0" fmla="*/ 1182 h 38436"/>
                <a:gd name="connsiteX1" fmla="*/ 21813 w 22025"/>
                <a:gd name="connsiteY1" fmla="*/ 1182 h 38436"/>
                <a:gd name="connsiteX2" fmla="*/ 22025 w 22025"/>
                <a:gd name="connsiteY2" fmla="*/ 0 h 38436"/>
                <a:gd name="connsiteX3" fmla="*/ 0 w 22025"/>
                <a:gd name="connsiteY3" fmla="*/ 38199 h 38436"/>
                <a:gd name="connsiteX4" fmla="*/ 213 w 22025"/>
                <a:gd name="connsiteY4" fmla="*/ 1182 h 3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5" h="38436">
                  <a:moveTo>
                    <a:pt x="213" y="1182"/>
                  </a:moveTo>
                  <a:lnTo>
                    <a:pt x="21813" y="1182"/>
                  </a:lnTo>
                  <a:cubicBezTo>
                    <a:pt x="21884" y="788"/>
                    <a:pt x="21954" y="394"/>
                    <a:pt x="22025" y="0"/>
                  </a:cubicBezTo>
                  <a:cubicBezTo>
                    <a:pt x="11225" y="0"/>
                    <a:pt x="10800" y="41949"/>
                    <a:pt x="0" y="38199"/>
                  </a:cubicBezTo>
                  <a:lnTo>
                    <a:pt x="213" y="11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0" y="144016"/>
              <a:ext cx="1650352" cy="47667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8" name="Textfeld 17"/>
          <p:cNvSpPr txBox="1"/>
          <p:nvPr/>
        </p:nvSpPr>
        <p:spPr>
          <a:xfrm>
            <a:off x="6020" y="6516465"/>
            <a:ext cx="9137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www.eoda.de</a:t>
            </a:r>
            <a:endParaRPr lang="de-DE" sz="800" b="0" dirty="0">
              <a:solidFill>
                <a:srgbClr val="5F504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851920" y="17934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Inhalt 1 |</a:t>
            </a:r>
            <a:r>
              <a:rPr lang="de-DE" baseline="0" dirty="0">
                <a:solidFill>
                  <a:schemeClr val="bg1"/>
                </a:solidFill>
              </a:rPr>
              <a:t> Inhalt 2 | Inhalt 3 | Inhalt 4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41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>
            <a:noAutofit/>
          </a:bodyPr>
          <a:lstStyle>
            <a:lvl1pPr algn="ctr">
              <a:defRPr lang="en-US" sz="3000" kern="1200" dirty="0">
                <a:solidFill>
                  <a:srgbClr val="5E4F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0">
                <a:latin typeface="+mj-lt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6020" y="116810"/>
            <a:ext cx="9167972" cy="503878"/>
            <a:chOff x="6020" y="116810"/>
            <a:chExt cx="9167972" cy="503878"/>
          </a:xfrm>
        </p:grpSpPr>
        <p:sp>
          <p:nvSpPr>
            <p:cNvPr id="14" name="Rechteck 13"/>
            <p:cNvSpPr/>
            <p:nvPr/>
          </p:nvSpPr>
          <p:spPr>
            <a:xfrm>
              <a:off x="29992" y="164108"/>
              <a:ext cx="9144000" cy="357986"/>
            </a:xfrm>
            <a:prstGeom prst="rect">
              <a:avLst/>
            </a:prstGeom>
            <a:solidFill>
              <a:srgbClr val="88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Flussdiagramm: Dokument 1"/>
            <p:cNvSpPr/>
            <p:nvPr/>
          </p:nvSpPr>
          <p:spPr>
            <a:xfrm flipV="1">
              <a:off x="1320990" y="116810"/>
              <a:ext cx="1101372" cy="43187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213 w 21813"/>
                <a:gd name="connsiteY0" fmla="*/ 0 h 37423"/>
                <a:gd name="connsiteX1" fmla="*/ 21813 w 21813"/>
                <a:gd name="connsiteY1" fmla="*/ 0 h 37423"/>
                <a:gd name="connsiteX2" fmla="*/ 21813 w 21813"/>
                <a:gd name="connsiteY2" fmla="*/ 17322 h 37423"/>
                <a:gd name="connsiteX3" fmla="*/ 0 w 21813"/>
                <a:gd name="connsiteY3" fmla="*/ 37017 h 37423"/>
                <a:gd name="connsiteX4" fmla="*/ 213 w 21813"/>
                <a:gd name="connsiteY4" fmla="*/ 0 h 37423"/>
                <a:gd name="connsiteX0" fmla="*/ 213 w 21813"/>
                <a:gd name="connsiteY0" fmla="*/ 0 h 37286"/>
                <a:gd name="connsiteX1" fmla="*/ 21813 w 21813"/>
                <a:gd name="connsiteY1" fmla="*/ 0 h 37286"/>
                <a:gd name="connsiteX2" fmla="*/ 21813 w 21813"/>
                <a:gd name="connsiteY2" fmla="*/ 4087 h 37286"/>
                <a:gd name="connsiteX3" fmla="*/ 0 w 21813"/>
                <a:gd name="connsiteY3" fmla="*/ 37017 h 37286"/>
                <a:gd name="connsiteX4" fmla="*/ 213 w 21813"/>
                <a:gd name="connsiteY4" fmla="*/ 0 h 37286"/>
                <a:gd name="connsiteX0" fmla="*/ 213 w 21813"/>
                <a:gd name="connsiteY0" fmla="*/ 0 h 37270"/>
                <a:gd name="connsiteX1" fmla="*/ 21813 w 21813"/>
                <a:gd name="connsiteY1" fmla="*/ 0 h 37270"/>
                <a:gd name="connsiteX2" fmla="*/ 21813 w 21813"/>
                <a:gd name="connsiteY2" fmla="*/ 1681 h 37270"/>
                <a:gd name="connsiteX3" fmla="*/ 0 w 21813"/>
                <a:gd name="connsiteY3" fmla="*/ 37017 h 37270"/>
                <a:gd name="connsiteX4" fmla="*/ 213 w 21813"/>
                <a:gd name="connsiteY4" fmla="*/ 0 h 37270"/>
                <a:gd name="connsiteX0" fmla="*/ 213 w 21813"/>
                <a:gd name="connsiteY0" fmla="*/ 0 h 37264"/>
                <a:gd name="connsiteX1" fmla="*/ 21813 w 21813"/>
                <a:gd name="connsiteY1" fmla="*/ 0 h 37264"/>
                <a:gd name="connsiteX2" fmla="*/ 21600 w 21813"/>
                <a:gd name="connsiteY2" fmla="*/ 727 h 37264"/>
                <a:gd name="connsiteX3" fmla="*/ 0 w 21813"/>
                <a:gd name="connsiteY3" fmla="*/ 37017 h 37264"/>
                <a:gd name="connsiteX4" fmla="*/ 213 w 21813"/>
                <a:gd name="connsiteY4" fmla="*/ 0 h 37264"/>
                <a:gd name="connsiteX0" fmla="*/ 213 w 22025"/>
                <a:gd name="connsiteY0" fmla="*/ 1182 h 38436"/>
                <a:gd name="connsiteX1" fmla="*/ 21813 w 22025"/>
                <a:gd name="connsiteY1" fmla="*/ 1182 h 38436"/>
                <a:gd name="connsiteX2" fmla="*/ 22025 w 22025"/>
                <a:gd name="connsiteY2" fmla="*/ 0 h 38436"/>
                <a:gd name="connsiteX3" fmla="*/ 0 w 22025"/>
                <a:gd name="connsiteY3" fmla="*/ 38199 h 38436"/>
                <a:gd name="connsiteX4" fmla="*/ 213 w 22025"/>
                <a:gd name="connsiteY4" fmla="*/ 1182 h 3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5" h="38436">
                  <a:moveTo>
                    <a:pt x="213" y="1182"/>
                  </a:moveTo>
                  <a:lnTo>
                    <a:pt x="21813" y="1182"/>
                  </a:lnTo>
                  <a:cubicBezTo>
                    <a:pt x="21884" y="788"/>
                    <a:pt x="21954" y="394"/>
                    <a:pt x="22025" y="0"/>
                  </a:cubicBezTo>
                  <a:cubicBezTo>
                    <a:pt x="11225" y="0"/>
                    <a:pt x="10800" y="41949"/>
                    <a:pt x="0" y="38199"/>
                  </a:cubicBezTo>
                  <a:lnTo>
                    <a:pt x="213" y="11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 descr="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0" y="144016"/>
              <a:ext cx="1650352" cy="47667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8" name="Textfeld 17"/>
          <p:cNvSpPr txBox="1"/>
          <p:nvPr/>
        </p:nvSpPr>
        <p:spPr>
          <a:xfrm>
            <a:off x="6020" y="6516465"/>
            <a:ext cx="9137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www.eoda.de</a:t>
            </a:r>
            <a:endParaRPr lang="de-DE" sz="800" b="0" dirty="0">
              <a:solidFill>
                <a:srgbClr val="5F504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851920" y="179348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Inhalt 1 </a:t>
            </a:r>
            <a:r>
              <a:rPr lang="de-DE" dirty="0">
                <a:solidFill>
                  <a:srgbClr val="4D601B"/>
                </a:solidFill>
              </a:rPr>
              <a:t>|</a:t>
            </a:r>
            <a:r>
              <a:rPr lang="de-DE" baseline="0" dirty="0">
                <a:solidFill>
                  <a:srgbClr val="4D601B"/>
                </a:solidFill>
              </a:rPr>
              <a:t> Inhalt 2 | Inhalt 3 | Inhalt 4</a:t>
            </a:r>
            <a:endParaRPr lang="de-DE" dirty="0">
              <a:solidFill>
                <a:srgbClr val="4D60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9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7C00F-E9D8-439D-A0D7-ECF473A0A719}" type="datetimeFigureOut">
              <a:rPr lang="de-DE" smtClean="0"/>
              <a:t>11.10.2016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EADE-4D79-4C84-B241-A6F79C26E2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14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6020" y="116810"/>
            <a:ext cx="9137980" cy="503878"/>
            <a:chOff x="6020" y="116810"/>
            <a:chExt cx="9137980" cy="503878"/>
          </a:xfrm>
        </p:grpSpPr>
        <p:sp>
          <p:nvSpPr>
            <p:cNvPr id="8" name="Rechteck 7"/>
            <p:cNvSpPr/>
            <p:nvPr/>
          </p:nvSpPr>
          <p:spPr>
            <a:xfrm>
              <a:off x="29992" y="164108"/>
              <a:ext cx="9114008" cy="357986"/>
            </a:xfrm>
            <a:prstGeom prst="rect">
              <a:avLst/>
            </a:prstGeom>
            <a:solidFill>
              <a:srgbClr val="88AB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Flussdiagramm: Dokument 1"/>
            <p:cNvSpPr/>
            <p:nvPr/>
          </p:nvSpPr>
          <p:spPr>
            <a:xfrm flipV="1">
              <a:off x="1320990" y="116810"/>
              <a:ext cx="1101372" cy="43187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213 w 21813"/>
                <a:gd name="connsiteY0" fmla="*/ 0 h 37423"/>
                <a:gd name="connsiteX1" fmla="*/ 21813 w 21813"/>
                <a:gd name="connsiteY1" fmla="*/ 0 h 37423"/>
                <a:gd name="connsiteX2" fmla="*/ 21813 w 21813"/>
                <a:gd name="connsiteY2" fmla="*/ 17322 h 37423"/>
                <a:gd name="connsiteX3" fmla="*/ 0 w 21813"/>
                <a:gd name="connsiteY3" fmla="*/ 37017 h 37423"/>
                <a:gd name="connsiteX4" fmla="*/ 213 w 21813"/>
                <a:gd name="connsiteY4" fmla="*/ 0 h 37423"/>
                <a:gd name="connsiteX0" fmla="*/ 213 w 21813"/>
                <a:gd name="connsiteY0" fmla="*/ 0 h 37286"/>
                <a:gd name="connsiteX1" fmla="*/ 21813 w 21813"/>
                <a:gd name="connsiteY1" fmla="*/ 0 h 37286"/>
                <a:gd name="connsiteX2" fmla="*/ 21813 w 21813"/>
                <a:gd name="connsiteY2" fmla="*/ 4087 h 37286"/>
                <a:gd name="connsiteX3" fmla="*/ 0 w 21813"/>
                <a:gd name="connsiteY3" fmla="*/ 37017 h 37286"/>
                <a:gd name="connsiteX4" fmla="*/ 213 w 21813"/>
                <a:gd name="connsiteY4" fmla="*/ 0 h 37286"/>
                <a:gd name="connsiteX0" fmla="*/ 213 w 21813"/>
                <a:gd name="connsiteY0" fmla="*/ 0 h 37270"/>
                <a:gd name="connsiteX1" fmla="*/ 21813 w 21813"/>
                <a:gd name="connsiteY1" fmla="*/ 0 h 37270"/>
                <a:gd name="connsiteX2" fmla="*/ 21813 w 21813"/>
                <a:gd name="connsiteY2" fmla="*/ 1681 h 37270"/>
                <a:gd name="connsiteX3" fmla="*/ 0 w 21813"/>
                <a:gd name="connsiteY3" fmla="*/ 37017 h 37270"/>
                <a:gd name="connsiteX4" fmla="*/ 213 w 21813"/>
                <a:gd name="connsiteY4" fmla="*/ 0 h 37270"/>
                <a:gd name="connsiteX0" fmla="*/ 213 w 21813"/>
                <a:gd name="connsiteY0" fmla="*/ 0 h 37264"/>
                <a:gd name="connsiteX1" fmla="*/ 21813 w 21813"/>
                <a:gd name="connsiteY1" fmla="*/ 0 h 37264"/>
                <a:gd name="connsiteX2" fmla="*/ 21600 w 21813"/>
                <a:gd name="connsiteY2" fmla="*/ 727 h 37264"/>
                <a:gd name="connsiteX3" fmla="*/ 0 w 21813"/>
                <a:gd name="connsiteY3" fmla="*/ 37017 h 37264"/>
                <a:gd name="connsiteX4" fmla="*/ 213 w 21813"/>
                <a:gd name="connsiteY4" fmla="*/ 0 h 37264"/>
                <a:gd name="connsiteX0" fmla="*/ 213 w 22025"/>
                <a:gd name="connsiteY0" fmla="*/ 1182 h 38436"/>
                <a:gd name="connsiteX1" fmla="*/ 21813 w 22025"/>
                <a:gd name="connsiteY1" fmla="*/ 1182 h 38436"/>
                <a:gd name="connsiteX2" fmla="*/ 22025 w 22025"/>
                <a:gd name="connsiteY2" fmla="*/ 0 h 38436"/>
                <a:gd name="connsiteX3" fmla="*/ 0 w 22025"/>
                <a:gd name="connsiteY3" fmla="*/ 38199 h 38436"/>
                <a:gd name="connsiteX4" fmla="*/ 213 w 22025"/>
                <a:gd name="connsiteY4" fmla="*/ 1182 h 3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5" h="38436">
                  <a:moveTo>
                    <a:pt x="213" y="1182"/>
                  </a:moveTo>
                  <a:lnTo>
                    <a:pt x="21813" y="1182"/>
                  </a:lnTo>
                  <a:cubicBezTo>
                    <a:pt x="21884" y="788"/>
                    <a:pt x="21954" y="394"/>
                    <a:pt x="22025" y="0"/>
                  </a:cubicBezTo>
                  <a:cubicBezTo>
                    <a:pt x="11225" y="0"/>
                    <a:pt x="10800" y="41949"/>
                    <a:pt x="0" y="38199"/>
                  </a:cubicBezTo>
                  <a:lnTo>
                    <a:pt x="213" y="118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Logo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0" y="144016"/>
              <a:ext cx="1650352" cy="476672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1" name="Textfeld 10"/>
          <p:cNvSpPr txBox="1"/>
          <p:nvPr/>
        </p:nvSpPr>
        <p:spPr>
          <a:xfrm>
            <a:off x="1259632" y="6506159"/>
            <a:ext cx="76438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© </a:t>
            </a:r>
            <a:r>
              <a:rPr lang="de-DE" sz="800" b="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2010 </a:t>
            </a:r>
            <a:r>
              <a:rPr lang="de-DE" sz="800" b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– 2016 </a:t>
            </a:r>
            <a:r>
              <a:rPr lang="de-DE" sz="800" b="0" dirty="0">
                <a:solidFill>
                  <a:srgbClr val="5F5043"/>
                </a:solidFill>
                <a:latin typeface="Arial" pitchFamily="34" charset="0"/>
                <a:cs typeface="Arial" pitchFamily="34" charset="0"/>
              </a:rPr>
              <a:t>eoda GmbH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72514" y="6413826"/>
            <a:ext cx="239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0" dirty="0"/>
              <a:t>Andreas Wygrabek</a:t>
            </a:r>
          </a:p>
        </p:txBody>
      </p:sp>
    </p:spTree>
    <p:extLst>
      <p:ext uri="{BB962C8B-B14F-4D97-AF65-F5344CB8AC3E}">
        <p14:creationId xmlns:p14="http://schemas.microsoft.com/office/powerpoint/2010/main" val="27602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chart" Target="../charts/chart6.xml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chart" Target="../charts/chart4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chart" Target="../charts/chart5.xml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23.gif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0" y="1783847"/>
            <a:ext cx="9144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smtClean="0"/>
              <a:t> </a:t>
            </a:r>
            <a:endParaRPr lang="de-DE" sz="2800" dirty="0"/>
          </a:p>
          <a:p>
            <a:pPr algn="ctr"/>
            <a:r>
              <a:rPr lang="en-US" sz="5400" dirty="0">
                <a:latin typeface="Bernard MT Condensed" panose="02050806060905020404" pitchFamily="18" charset="0"/>
              </a:rPr>
              <a:t>Application fields </a:t>
            </a:r>
            <a:r>
              <a:rPr lang="en-US" sz="5400" dirty="0" smtClean="0">
                <a:latin typeface="Bernard MT Condensed" panose="02050806060905020404" pitchFamily="18" charset="0"/>
              </a:rPr>
              <a:t>for       in </a:t>
            </a:r>
            <a:r>
              <a:rPr lang="en-US" sz="5400" dirty="0">
                <a:latin typeface="Bernard MT Condensed" panose="02050806060905020404" pitchFamily="18" charset="0"/>
              </a:rPr>
              <a:t>classical </a:t>
            </a:r>
            <a:r>
              <a:rPr lang="en-US" sz="5400" dirty="0" smtClean="0">
                <a:latin typeface="Bernard MT Condensed" panose="02050806060905020404" pitchFamily="18" charset="0"/>
              </a:rPr>
              <a:t>industrial-analytics industry</a:t>
            </a:r>
            <a:endParaRPr lang="de-DE" sz="5400" dirty="0">
              <a:latin typeface="Bernard MT Condensed" panose="02050806060905020404" pitchFamily="18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443993" y="6278889"/>
            <a:ext cx="17029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latin typeface="Agency FB" panose="020B0503020202020204" pitchFamily="34" charset="0"/>
              </a:rPr>
              <a:t>eRum</a:t>
            </a:r>
            <a:r>
              <a:rPr lang="de-DE" sz="2800" dirty="0">
                <a:latin typeface="Agency FB" panose="020B0503020202020204" pitchFamily="34" charset="0"/>
              </a:rPr>
              <a:t> 2016</a:t>
            </a:r>
          </a:p>
        </p:txBody>
      </p:sp>
      <p:sp>
        <p:nvSpPr>
          <p:cNvPr id="2" name="Rechteck 1"/>
          <p:cNvSpPr/>
          <p:nvPr/>
        </p:nvSpPr>
        <p:spPr>
          <a:xfrm>
            <a:off x="159391" y="6451134"/>
            <a:ext cx="1798940" cy="35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3890" y="6098573"/>
            <a:ext cx="23908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Andreas Wygrabek</a:t>
            </a:r>
          </a:p>
          <a:p>
            <a:r>
              <a:rPr lang="de-DE" dirty="0"/>
              <a:t>Data Scientist                   </a:t>
            </a:r>
          </a:p>
        </p:txBody>
      </p:sp>
      <p:sp>
        <p:nvSpPr>
          <p:cNvPr id="4" name="Rechteck 3"/>
          <p:cNvSpPr/>
          <p:nvPr/>
        </p:nvSpPr>
        <p:spPr>
          <a:xfrm>
            <a:off x="1879134" y="6451134"/>
            <a:ext cx="444616" cy="27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2" y="2258043"/>
            <a:ext cx="907571" cy="70336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3930649"/>
            <a:ext cx="3762375" cy="2609850"/>
          </a:xfrm>
          <a:prstGeom prst="rect">
            <a:avLst/>
          </a:prstGeom>
          <a:effectLst>
            <a:reflection stA="45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6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98" y="2036564"/>
            <a:ext cx="3057543" cy="2014933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0" y="2129642"/>
            <a:ext cx="2946226" cy="1889363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699645" y="4196138"/>
            <a:ext cx="2430047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Sampling Data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Analytic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Classical</a:t>
            </a:r>
            <a:r>
              <a:rPr lang="de-DE" sz="3200" dirty="0" smtClean="0"/>
              <a:t> Analytics | Design </a:t>
            </a:r>
            <a:r>
              <a:rPr lang="de-DE" sz="3200" dirty="0" err="1" smtClean="0"/>
              <a:t>of</a:t>
            </a:r>
            <a:r>
              <a:rPr lang="de-DE" sz="3200" dirty="0" smtClean="0"/>
              <a:t> Experiments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Pfeil nach rechts 2"/>
          <p:cNvSpPr/>
          <p:nvPr/>
        </p:nvSpPr>
        <p:spPr>
          <a:xfrm>
            <a:off x="6099819" y="4228569"/>
            <a:ext cx="2489935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Cause-Effect-Relations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280" y="5161036"/>
            <a:ext cx="407622" cy="454746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129" y="4815516"/>
            <a:ext cx="636613" cy="34552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392" y="4739227"/>
            <a:ext cx="674552" cy="15257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9" y="5358040"/>
            <a:ext cx="385915" cy="2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679140" y="2289808"/>
            <a:ext cx="6014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>
                <a:latin typeface="Agency FB" panose="020B0503020202020204" pitchFamily="34" charset="0"/>
              </a:rPr>
              <a:t>How</a:t>
            </a:r>
            <a:r>
              <a:rPr lang="de-DE" sz="3200" dirty="0">
                <a:latin typeface="Agency FB" panose="020B0503020202020204" pitchFamily="34" charset="0"/>
              </a:rPr>
              <a:t> </a:t>
            </a:r>
            <a:r>
              <a:rPr lang="de-DE" sz="3200" dirty="0" smtClean="0">
                <a:latin typeface="Agency FB" panose="020B0503020202020204" pitchFamily="34" charset="0"/>
              </a:rPr>
              <a:t>do </a:t>
            </a:r>
            <a:r>
              <a:rPr lang="de-DE" sz="3200" dirty="0" err="1" smtClean="0">
                <a:latin typeface="Agency FB" panose="020B0503020202020204" pitchFamily="34" charset="0"/>
              </a:rPr>
              <a:t>the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applications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of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data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science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and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</a:p>
          <a:p>
            <a:r>
              <a:rPr lang="de-DE" sz="3200" dirty="0" err="1" smtClean="0">
                <a:latin typeface="Agency FB" panose="020B0503020202020204" pitchFamily="34" charset="0"/>
              </a:rPr>
              <a:t>classical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analytics</a:t>
            </a:r>
            <a:r>
              <a:rPr lang="de-DE" sz="3200" dirty="0" smtClean="0">
                <a:latin typeface="Agency FB" panose="020B0503020202020204" pitchFamily="34" charset="0"/>
              </a:rPr>
              <a:t> in </a:t>
            </a:r>
            <a:r>
              <a:rPr lang="de-DE" sz="3200" dirty="0" err="1" smtClean="0">
                <a:latin typeface="Agency FB" panose="020B0503020202020204" pitchFamily="34" charset="0"/>
              </a:rPr>
              <a:t>industry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differ</a:t>
            </a:r>
            <a:r>
              <a:rPr lang="de-DE" sz="3200" dirty="0" smtClean="0">
                <a:latin typeface="Agency FB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136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ihandform 124"/>
          <p:cNvSpPr/>
          <p:nvPr/>
        </p:nvSpPr>
        <p:spPr>
          <a:xfrm>
            <a:off x="6978911" y="5560166"/>
            <a:ext cx="2407518" cy="1464625"/>
          </a:xfrm>
          <a:custGeom>
            <a:avLst/>
            <a:gdLst>
              <a:gd name="connsiteX0" fmla="*/ 175515 w 2407518"/>
              <a:gd name="connsiteY0" fmla="*/ 97056 h 1464625"/>
              <a:gd name="connsiteX1" fmla="*/ 165467 w 2407518"/>
              <a:gd name="connsiteY1" fmla="*/ 1132036 h 1464625"/>
              <a:gd name="connsiteX2" fmla="*/ 1019577 w 2407518"/>
              <a:gd name="connsiteY2" fmla="*/ 1333003 h 1464625"/>
              <a:gd name="connsiteX3" fmla="*/ 2345959 w 2407518"/>
              <a:gd name="connsiteY3" fmla="*/ 1383245 h 1464625"/>
              <a:gd name="connsiteX4" fmla="*/ 1984219 w 2407518"/>
              <a:gd name="connsiteY4" fmla="*/ 187491 h 1464625"/>
              <a:gd name="connsiteX5" fmla="*/ 175515 w 2407518"/>
              <a:gd name="connsiteY5" fmla="*/ 97056 h 146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7518" h="1464625">
                <a:moveTo>
                  <a:pt x="175515" y="97056"/>
                </a:moveTo>
                <a:cubicBezTo>
                  <a:pt x="-127610" y="254480"/>
                  <a:pt x="24790" y="926045"/>
                  <a:pt x="165467" y="1132036"/>
                </a:cubicBezTo>
                <a:cubicBezTo>
                  <a:pt x="306144" y="1338027"/>
                  <a:pt x="656162" y="1291135"/>
                  <a:pt x="1019577" y="1333003"/>
                </a:cubicBezTo>
                <a:cubicBezTo>
                  <a:pt x="1382992" y="1374871"/>
                  <a:pt x="2185185" y="1574164"/>
                  <a:pt x="2345959" y="1383245"/>
                </a:cubicBezTo>
                <a:cubicBezTo>
                  <a:pt x="2506733" y="1192326"/>
                  <a:pt x="2340936" y="398506"/>
                  <a:pt x="1984219" y="187491"/>
                </a:cubicBezTo>
                <a:cubicBezTo>
                  <a:pt x="1627502" y="-23524"/>
                  <a:pt x="478640" y="-60368"/>
                  <a:pt x="175515" y="97056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4" name="Freihandform 123"/>
          <p:cNvSpPr/>
          <p:nvPr/>
        </p:nvSpPr>
        <p:spPr>
          <a:xfrm>
            <a:off x="3045471" y="3108960"/>
            <a:ext cx="5621020" cy="1040693"/>
          </a:xfrm>
          <a:custGeom>
            <a:avLst/>
            <a:gdLst>
              <a:gd name="connsiteX0" fmla="*/ 139856 w 5621020"/>
              <a:gd name="connsiteY0" fmla="*/ 337625 h 1040693"/>
              <a:gd name="connsiteX1" fmla="*/ 210195 w 5621020"/>
              <a:gd name="connsiteY1" fmla="*/ 900332 h 1040693"/>
              <a:gd name="connsiteX2" fmla="*/ 2099285 w 5621020"/>
              <a:gd name="connsiteY2" fmla="*/ 1030961 h 1040693"/>
              <a:gd name="connsiteX3" fmla="*/ 5495628 w 5621020"/>
              <a:gd name="connsiteY3" fmla="*/ 709414 h 1040693"/>
              <a:gd name="connsiteX4" fmla="*/ 4520938 w 5621020"/>
              <a:gd name="connsiteY4" fmla="*/ 26126 h 1040693"/>
              <a:gd name="connsiteX5" fmla="*/ 1044208 w 5621020"/>
              <a:gd name="connsiteY5" fmla="*/ 156754 h 1040693"/>
              <a:gd name="connsiteX6" fmla="*/ 139856 w 5621020"/>
              <a:gd name="connsiteY6" fmla="*/ 337625 h 104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21020" h="1040693">
                <a:moveTo>
                  <a:pt x="139856" y="337625"/>
                </a:moveTo>
                <a:cubicBezTo>
                  <a:pt x="854" y="461555"/>
                  <a:pt x="-116376" y="784776"/>
                  <a:pt x="210195" y="900332"/>
                </a:cubicBezTo>
                <a:cubicBezTo>
                  <a:pt x="536766" y="1015888"/>
                  <a:pt x="1218380" y="1062781"/>
                  <a:pt x="2099285" y="1030961"/>
                </a:cubicBezTo>
                <a:cubicBezTo>
                  <a:pt x="2980191" y="999141"/>
                  <a:pt x="5092019" y="876887"/>
                  <a:pt x="5495628" y="709414"/>
                </a:cubicBezTo>
                <a:cubicBezTo>
                  <a:pt x="5899237" y="541941"/>
                  <a:pt x="5262841" y="118236"/>
                  <a:pt x="4520938" y="26126"/>
                </a:cubicBezTo>
                <a:cubicBezTo>
                  <a:pt x="3779035" y="-65984"/>
                  <a:pt x="1774388" y="111536"/>
                  <a:pt x="1044208" y="156754"/>
                </a:cubicBezTo>
                <a:cubicBezTo>
                  <a:pt x="314028" y="201971"/>
                  <a:pt x="278858" y="213695"/>
                  <a:pt x="139856" y="337625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3" name="Freihandform 122"/>
          <p:cNvSpPr/>
          <p:nvPr/>
        </p:nvSpPr>
        <p:spPr>
          <a:xfrm>
            <a:off x="134787" y="3804226"/>
            <a:ext cx="3573682" cy="2611288"/>
          </a:xfrm>
          <a:custGeom>
            <a:avLst/>
            <a:gdLst>
              <a:gd name="connsiteX0" fmla="*/ 174930 w 3573682"/>
              <a:gd name="connsiteY0" fmla="*/ 141826 h 2611288"/>
              <a:gd name="connsiteX1" fmla="*/ 285461 w 3573682"/>
              <a:gd name="connsiteY1" fmla="*/ 1839997 h 2611288"/>
              <a:gd name="connsiteX2" fmla="*/ 1109426 w 3573682"/>
              <a:gd name="connsiteY2" fmla="*/ 2503188 h 2611288"/>
              <a:gd name="connsiteX3" fmla="*/ 3440644 w 3573682"/>
              <a:gd name="connsiteY3" fmla="*/ 2533333 h 2611288"/>
              <a:gd name="connsiteX4" fmla="*/ 3219580 w 3573682"/>
              <a:gd name="connsiteY4" fmla="*/ 1739514 h 2611288"/>
              <a:gd name="connsiteX5" fmla="*/ 2656872 w 3573682"/>
              <a:gd name="connsiteY5" fmla="*/ 1498353 h 2611288"/>
              <a:gd name="connsiteX6" fmla="*/ 2566437 w 3573682"/>
              <a:gd name="connsiteY6" fmla="*/ 252357 h 2611288"/>
              <a:gd name="connsiteX7" fmla="*/ 174930 w 3573682"/>
              <a:gd name="connsiteY7" fmla="*/ 141826 h 261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3682" h="2611288">
                <a:moveTo>
                  <a:pt x="174930" y="141826"/>
                </a:moveTo>
                <a:cubicBezTo>
                  <a:pt x="-205233" y="406433"/>
                  <a:pt x="129712" y="1446437"/>
                  <a:pt x="285461" y="1839997"/>
                </a:cubicBezTo>
                <a:cubicBezTo>
                  <a:pt x="441210" y="2233557"/>
                  <a:pt x="583562" y="2387632"/>
                  <a:pt x="1109426" y="2503188"/>
                </a:cubicBezTo>
                <a:cubicBezTo>
                  <a:pt x="1635290" y="2618744"/>
                  <a:pt x="3088952" y="2660612"/>
                  <a:pt x="3440644" y="2533333"/>
                </a:cubicBezTo>
                <a:cubicBezTo>
                  <a:pt x="3792336" y="2406054"/>
                  <a:pt x="3350209" y="1912011"/>
                  <a:pt x="3219580" y="1739514"/>
                </a:cubicBezTo>
                <a:cubicBezTo>
                  <a:pt x="3088951" y="1567017"/>
                  <a:pt x="2765729" y="1746213"/>
                  <a:pt x="2656872" y="1498353"/>
                </a:cubicBezTo>
                <a:cubicBezTo>
                  <a:pt x="2548015" y="1250493"/>
                  <a:pt x="2976745" y="481794"/>
                  <a:pt x="2566437" y="252357"/>
                </a:cubicBezTo>
                <a:cubicBezTo>
                  <a:pt x="2156129" y="22920"/>
                  <a:pt x="555093" y="-122781"/>
                  <a:pt x="174930" y="141826"/>
                </a:cubicBezTo>
                <a:close/>
              </a:path>
            </a:pathLst>
          </a:cu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2" name="Freihandform 121"/>
          <p:cNvSpPr/>
          <p:nvPr/>
        </p:nvSpPr>
        <p:spPr>
          <a:xfrm>
            <a:off x="0" y="2675284"/>
            <a:ext cx="10667070" cy="4642362"/>
          </a:xfrm>
          <a:custGeom>
            <a:avLst/>
            <a:gdLst>
              <a:gd name="connsiteX0" fmla="*/ 343199 w 10667070"/>
              <a:gd name="connsiteY0" fmla="*/ 62097 h 4642362"/>
              <a:gd name="connsiteX1" fmla="*/ 91990 w 10667070"/>
              <a:gd name="connsiteY1" fmla="*/ 2041622 h 4642362"/>
              <a:gd name="connsiteX2" fmla="*/ 443683 w 10667070"/>
              <a:gd name="connsiteY2" fmla="*/ 3609165 h 4642362"/>
              <a:gd name="connsiteX3" fmla="*/ 3548623 w 10667070"/>
              <a:gd name="connsiteY3" fmla="*/ 3870422 h 4642362"/>
              <a:gd name="connsiteX4" fmla="*/ 5588439 w 10667070"/>
              <a:gd name="connsiteY4" fmla="*/ 4282404 h 4642362"/>
              <a:gd name="connsiteX5" fmla="*/ 9637924 w 10667070"/>
              <a:gd name="connsiteY5" fmla="*/ 4362791 h 4642362"/>
              <a:gd name="connsiteX6" fmla="*/ 10180535 w 10667070"/>
              <a:gd name="connsiteY6" fmla="*/ 474079 h 4642362"/>
              <a:gd name="connsiteX7" fmla="*/ 3468236 w 10667070"/>
              <a:gd name="connsiteY7" fmla="*/ 494176 h 4642362"/>
              <a:gd name="connsiteX8" fmla="*/ 343199 w 10667070"/>
              <a:gd name="connsiteY8" fmla="*/ 62097 h 464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7070" h="4642362">
                <a:moveTo>
                  <a:pt x="343199" y="62097"/>
                </a:moveTo>
                <a:cubicBezTo>
                  <a:pt x="-219509" y="320005"/>
                  <a:pt x="75243" y="1450444"/>
                  <a:pt x="91990" y="2041622"/>
                </a:cubicBezTo>
                <a:cubicBezTo>
                  <a:pt x="108737" y="2632800"/>
                  <a:pt x="-132422" y="3304365"/>
                  <a:pt x="443683" y="3609165"/>
                </a:cubicBezTo>
                <a:cubicBezTo>
                  <a:pt x="1019788" y="3913965"/>
                  <a:pt x="2691164" y="3758215"/>
                  <a:pt x="3548623" y="3870422"/>
                </a:cubicBezTo>
                <a:cubicBezTo>
                  <a:pt x="4406082" y="3982629"/>
                  <a:pt x="4573556" y="4200343"/>
                  <a:pt x="5588439" y="4282404"/>
                </a:cubicBezTo>
                <a:cubicBezTo>
                  <a:pt x="6603322" y="4364465"/>
                  <a:pt x="8872575" y="4997512"/>
                  <a:pt x="9637924" y="4362791"/>
                </a:cubicBezTo>
                <a:cubicBezTo>
                  <a:pt x="10403273" y="3728070"/>
                  <a:pt x="11208816" y="1118848"/>
                  <a:pt x="10180535" y="474079"/>
                </a:cubicBezTo>
                <a:cubicBezTo>
                  <a:pt x="9152254" y="-170690"/>
                  <a:pt x="5109467" y="559490"/>
                  <a:pt x="3468236" y="494176"/>
                </a:cubicBezTo>
                <a:cubicBezTo>
                  <a:pt x="1827005" y="428862"/>
                  <a:pt x="905907" y="-195811"/>
                  <a:pt x="343199" y="6209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75" name="Grafik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44" y="1459897"/>
            <a:ext cx="1617157" cy="1253294"/>
          </a:xfrm>
          <a:prstGeom prst="rect">
            <a:avLst/>
          </a:prstGeom>
        </p:spPr>
      </p:pic>
      <p:sp>
        <p:nvSpPr>
          <p:cNvPr id="77" name="Freihandform 76"/>
          <p:cNvSpPr/>
          <p:nvPr/>
        </p:nvSpPr>
        <p:spPr>
          <a:xfrm>
            <a:off x="2854623" y="4162315"/>
            <a:ext cx="6049404" cy="2348307"/>
          </a:xfrm>
          <a:custGeom>
            <a:avLst/>
            <a:gdLst>
              <a:gd name="connsiteX0" fmla="*/ 86071 w 6049404"/>
              <a:gd name="connsiteY0" fmla="*/ 1152429 h 2348307"/>
              <a:gd name="connsiteX1" fmla="*/ 899987 w 6049404"/>
              <a:gd name="connsiteY1" fmla="*/ 1393589 h 2348307"/>
              <a:gd name="connsiteX2" fmla="*/ 1121051 w 6049404"/>
              <a:gd name="connsiteY2" fmla="*/ 2056781 h 2348307"/>
              <a:gd name="connsiteX3" fmla="*/ 2055548 w 6049404"/>
              <a:gd name="connsiteY3" fmla="*/ 2348183 h 2348307"/>
              <a:gd name="connsiteX4" fmla="*/ 3884348 w 6049404"/>
              <a:gd name="connsiteY4" fmla="*/ 2076877 h 2348307"/>
              <a:gd name="connsiteX5" fmla="*/ 4236040 w 6049404"/>
              <a:gd name="connsiteY5" fmla="*/ 1082090 h 2348307"/>
              <a:gd name="connsiteX6" fmla="*/ 5572471 w 6049404"/>
              <a:gd name="connsiteY6" fmla="*/ 1293106 h 2348307"/>
              <a:gd name="connsiteX7" fmla="*/ 5863873 w 6049404"/>
              <a:gd name="connsiteY7" fmla="*/ 137545 h 2348307"/>
              <a:gd name="connsiteX8" fmla="*/ 2889561 w 6049404"/>
              <a:gd name="connsiteY8" fmla="*/ 67207 h 2348307"/>
              <a:gd name="connsiteX9" fmla="*/ 337280 w 6049404"/>
              <a:gd name="connsiteY9" fmla="*/ 549528 h 2348307"/>
              <a:gd name="connsiteX10" fmla="*/ 86071 w 6049404"/>
              <a:gd name="connsiteY10" fmla="*/ 1152429 h 234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49404" h="2348307">
                <a:moveTo>
                  <a:pt x="86071" y="1152429"/>
                </a:moveTo>
                <a:cubicBezTo>
                  <a:pt x="179855" y="1293106"/>
                  <a:pt x="727490" y="1242864"/>
                  <a:pt x="899987" y="1393589"/>
                </a:cubicBezTo>
                <a:cubicBezTo>
                  <a:pt x="1072484" y="1544314"/>
                  <a:pt x="928458" y="1897682"/>
                  <a:pt x="1121051" y="2056781"/>
                </a:cubicBezTo>
                <a:cubicBezTo>
                  <a:pt x="1313644" y="2215880"/>
                  <a:pt x="1594999" y="2344834"/>
                  <a:pt x="2055548" y="2348183"/>
                </a:cubicBezTo>
                <a:cubicBezTo>
                  <a:pt x="2516097" y="2351532"/>
                  <a:pt x="3520933" y="2287892"/>
                  <a:pt x="3884348" y="2076877"/>
                </a:cubicBezTo>
                <a:cubicBezTo>
                  <a:pt x="4247763" y="1865862"/>
                  <a:pt x="3954686" y="1212718"/>
                  <a:pt x="4236040" y="1082090"/>
                </a:cubicBezTo>
                <a:cubicBezTo>
                  <a:pt x="4517394" y="951462"/>
                  <a:pt x="5301165" y="1450530"/>
                  <a:pt x="5572471" y="1293106"/>
                </a:cubicBezTo>
                <a:cubicBezTo>
                  <a:pt x="5843777" y="1135682"/>
                  <a:pt x="6311025" y="341861"/>
                  <a:pt x="5863873" y="137545"/>
                </a:cubicBezTo>
                <a:cubicBezTo>
                  <a:pt x="5416721" y="-66771"/>
                  <a:pt x="3810660" y="-1457"/>
                  <a:pt x="2889561" y="67207"/>
                </a:cubicBezTo>
                <a:cubicBezTo>
                  <a:pt x="1968462" y="135871"/>
                  <a:pt x="799504" y="370332"/>
                  <a:pt x="337280" y="549528"/>
                </a:cubicBezTo>
                <a:cubicBezTo>
                  <a:pt x="-124944" y="728724"/>
                  <a:pt x="-7713" y="1011752"/>
                  <a:pt x="86071" y="115242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78" name="Textfeld 77"/>
          <p:cNvSpPr txBox="1"/>
          <p:nvPr/>
        </p:nvSpPr>
        <p:spPr>
          <a:xfrm>
            <a:off x="2953062" y="4187018"/>
            <a:ext cx="2951684" cy="646331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Exploratory</a:t>
            </a:r>
            <a:r>
              <a:rPr lang="de-DE" sz="2000" b="1" dirty="0"/>
              <a:t> </a:t>
            </a:r>
            <a:r>
              <a:rPr lang="de-DE" sz="2000" b="1" dirty="0" smtClean="0"/>
              <a:t>Data Analysis </a:t>
            </a:r>
            <a:r>
              <a:rPr lang="de-DE" sz="1600" b="1" dirty="0" smtClean="0"/>
              <a:t>(Data Science </a:t>
            </a:r>
            <a:r>
              <a:rPr lang="de-DE" sz="1600" b="1" dirty="0" err="1" smtClean="0"/>
              <a:t>Methods</a:t>
            </a:r>
            <a:r>
              <a:rPr lang="de-DE" sz="1600" b="1" dirty="0" smtClean="0"/>
              <a:t>)</a:t>
            </a:r>
            <a:endParaRPr lang="de-DE" sz="1600" b="1" dirty="0"/>
          </a:p>
        </p:txBody>
      </p:sp>
      <p:sp>
        <p:nvSpPr>
          <p:cNvPr id="79" name="Textfeld 78"/>
          <p:cNvSpPr txBox="1"/>
          <p:nvPr/>
        </p:nvSpPr>
        <p:spPr>
          <a:xfrm>
            <a:off x="7592202" y="473310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Predictive</a:t>
            </a:r>
            <a:endParaRPr lang="de-DE" dirty="0">
              <a:latin typeface="Agency FB" panose="020B0503020202020204" pitchFamily="34" charset="0"/>
            </a:endParaRPr>
          </a:p>
        </p:txBody>
      </p:sp>
      <p:sp>
        <p:nvSpPr>
          <p:cNvPr id="80" name="Textfeld 79"/>
          <p:cNvSpPr txBox="1"/>
          <p:nvPr/>
        </p:nvSpPr>
        <p:spPr>
          <a:xfrm>
            <a:off x="4724744" y="594186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Classification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5879325" y="475668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Regression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6147585" y="4291561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Clusteranalysis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4204997" y="561732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Modelling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3263832" y="495539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PCA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7906592" y="424759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Forecasts</a:t>
            </a:r>
          </a:p>
        </p:txBody>
      </p:sp>
      <p:sp>
        <p:nvSpPr>
          <p:cNvPr id="86" name="Textfeld 85"/>
          <p:cNvSpPr txBox="1"/>
          <p:nvPr/>
        </p:nvSpPr>
        <p:spPr>
          <a:xfrm>
            <a:off x="5897597" y="577354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Data-Mining</a:t>
            </a:r>
          </a:p>
        </p:txBody>
      </p:sp>
      <p:sp>
        <p:nvSpPr>
          <p:cNvPr id="87" name="Textfeld 86"/>
          <p:cNvSpPr txBox="1"/>
          <p:nvPr/>
        </p:nvSpPr>
        <p:spPr>
          <a:xfrm>
            <a:off x="4280041" y="497700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Algorithms</a:t>
            </a:r>
            <a:endParaRPr lang="de-DE" dirty="0">
              <a:latin typeface="Agency FB" panose="020B0503020202020204" pitchFamily="34" charset="0"/>
            </a:endParaRPr>
          </a:p>
        </p:txBody>
      </p:sp>
      <p:sp>
        <p:nvSpPr>
          <p:cNvPr id="88" name="Textfeld 87"/>
          <p:cNvSpPr txBox="1"/>
          <p:nvPr/>
        </p:nvSpPr>
        <p:spPr>
          <a:xfrm>
            <a:off x="355213" y="2659143"/>
            <a:ext cx="1887504" cy="646331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3600" b="1" dirty="0" err="1" smtClean="0"/>
              <a:t>Statistics</a:t>
            </a:r>
            <a:endParaRPr lang="de-DE" sz="3600" b="1" dirty="0"/>
          </a:p>
        </p:txBody>
      </p:sp>
      <p:sp>
        <p:nvSpPr>
          <p:cNvPr id="97" name="Textfeld 96"/>
          <p:cNvSpPr txBox="1"/>
          <p:nvPr/>
        </p:nvSpPr>
        <p:spPr>
          <a:xfrm>
            <a:off x="458766" y="447622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Mu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98" name="Textfeld 97"/>
          <p:cNvSpPr txBox="1"/>
          <p:nvPr/>
        </p:nvSpPr>
        <p:spPr>
          <a:xfrm>
            <a:off x="1683052" y="444030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Sigma</a:t>
            </a:r>
          </a:p>
        </p:txBody>
      </p:sp>
      <p:sp>
        <p:nvSpPr>
          <p:cNvPr id="99" name="Textfeld 98"/>
          <p:cNvSpPr txBox="1"/>
          <p:nvPr/>
        </p:nvSpPr>
        <p:spPr>
          <a:xfrm>
            <a:off x="534976" y="49605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alpha</a:t>
            </a:r>
            <a:r>
              <a:rPr lang="de-DE" dirty="0" smtClean="0">
                <a:latin typeface="Agency FB" panose="020B0503020202020204" pitchFamily="34" charset="0"/>
              </a:rPr>
              <a:t>/</a:t>
            </a:r>
            <a:r>
              <a:rPr lang="de-DE" dirty="0" err="1" smtClean="0">
                <a:latin typeface="Agency FB" panose="020B0503020202020204" pitchFamily="34" charset="0"/>
              </a:rPr>
              <a:t>beta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2206441" y="561763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Probabilities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05" name="Textfeld 104"/>
          <p:cNvSpPr txBox="1"/>
          <p:nvPr/>
        </p:nvSpPr>
        <p:spPr>
          <a:xfrm>
            <a:off x="609381" y="5721099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Normal </a:t>
            </a:r>
            <a:r>
              <a:rPr lang="de-DE" dirty="0">
                <a:latin typeface="Agency FB" panose="020B0503020202020204" pitchFamily="34" charset="0"/>
              </a:rPr>
              <a:t>D</a:t>
            </a:r>
            <a:r>
              <a:rPr lang="de-DE" dirty="0" smtClean="0">
                <a:latin typeface="Agency FB" panose="020B0503020202020204" pitchFamily="34" charset="0"/>
              </a:rPr>
              <a:t>istribution</a:t>
            </a:r>
          </a:p>
        </p:txBody>
      </p:sp>
      <p:sp>
        <p:nvSpPr>
          <p:cNvPr id="106" name="Textfeld 105"/>
          <p:cNvSpPr txBox="1"/>
          <p:nvPr/>
        </p:nvSpPr>
        <p:spPr>
          <a:xfrm>
            <a:off x="1709295" y="497591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Confidence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07" name="Textfeld 106"/>
          <p:cNvSpPr txBox="1"/>
          <p:nvPr/>
        </p:nvSpPr>
        <p:spPr>
          <a:xfrm>
            <a:off x="186653" y="3805746"/>
            <a:ext cx="2224624" cy="400110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 err="1" smtClean="0"/>
              <a:t>Inference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Statistics</a:t>
            </a:r>
            <a:endParaRPr lang="de-DE" sz="1600" b="1" dirty="0"/>
          </a:p>
        </p:txBody>
      </p:sp>
      <p:sp>
        <p:nvSpPr>
          <p:cNvPr id="108" name="Textfeld 107"/>
          <p:cNvSpPr txBox="1"/>
          <p:nvPr/>
        </p:nvSpPr>
        <p:spPr>
          <a:xfrm>
            <a:off x="3239298" y="3200042"/>
            <a:ext cx="1420006" cy="707886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 err="1" smtClean="0"/>
              <a:t>Descriptive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Statistics</a:t>
            </a:r>
            <a:endParaRPr lang="de-DE" sz="1600" b="1" dirty="0"/>
          </a:p>
        </p:txBody>
      </p:sp>
      <p:sp>
        <p:nvSpPr>
          <p:cNvPr id="112" name="Textfeld 111"/>
          <p:cNvSpPr txBox="1"/>
          <p:nvPr/>
        </p:nvSpPr>
        <p:spPr>
          <a:xfrm>
            <a:off x="7252278" y="313454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Mean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13" name="Textfeld 112"/>
          <p:cNvSpPr txBox="1"/>
          <p:nvPr/>
        </p:nvSpPr>
        <p:spPr>
          <a:xfrm>
            <a:off x="4920552" y="329347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Range</a:t>
            </a:r>
          </a:p>
        </p:txBody>
      </p:sp>
      <p:sp>
        <p:nvSpPr>
          <p:cNvPr id="114" name="Textfeld 113"/>
          <p:cNvSpPr txBox="1"/>
          <p:nvPr/>
        </p:nvSpPr>
        <p:spPr>
          <a:xfrm>
            <a:off x="5234901" y="365388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Variance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15" name="Textfeld 114"/>
          <p:cNvSpPr txBox="1"/>
          <p:nvPr/>
        </p:nvSpPr>
        <p:spPr>
          <a:xfrm>
            <a:off x="6007402" y="330247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Correlation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16" name="Textfeld 115"/>
          <p:cNvSpPr txBox="1"/>
          <p:nvPr/>
        </p:nvSpPr>
        <p:spPr>
          <a:xfrm>
            <a:off x="2399323" y="60036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…</a:t>
            </a:r>
          </a:p>
        </p:txBody>
      </p:sp>
      <p:sp>
        <p:nvSpPr>
          <p:cNvPr id="117" name="Textfeld 116"/>
          <p:cNvSpPr txBox="1"/>
          <p:nvPr/>
        </p:nvSpPr>
        <p:spPr>
          <a:xfrm>
            <a:off x="7154271" y="36329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…</a:t>
            </a:r>
          </a:p>
        </p:txBody>
      </p:sp>
      <p:sp>
        <p:nvSpPr>
          <p:cNvPr id="118" name="Textfeld 117"/>
          <p:cNvSpPr txBox="1"/>
          <p:nvPr/>
        </p:nvSpPr>
        <p:spPr>
          <a:xfrm>
            <a:off x="7431445" y="5617329"/>
            <a:ext cx="1420006" cy="400110"/>
          </a:xfrm>
          <a:prstGeom prst="rect">
            <a:avLst/>
          </a:prstGeom>
          <a:solidFill>
            <a:schemeClr val="bg1"/>
          </a:solidFill>
          <a:ln cap="rnd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Time Series</a:t>
            </a:r>
            <a:endParaRPr lang="de-DE" sz="1600" b="1" dirty="0"/>
          </a:p>
        </p:txBody>
      </p:sp>
      <p:sp>
        <p:nvSpPr>
          <p:cNvPr id="119" name="Textfeld 118"/>
          <p:cNvSpPr txBox="1"/>
          <p:nvPr/>
        </p:nvSpPr>
        <p:spPr>
          <a:xfrm>
            <a:off x="8306996" y="61078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gency FB" panose="020B0503020202020204" pitchFamily="34" charset="0"/>
              </a:rPr>
              <a:t>…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993202" y="428759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Testing</a:t>
            </a:r>
            <a:endParaRPr lang="de-DE" dirty="0" smtClean="0">
              <a:latin typeface="Agency FB" panose="020B0503020202020204" pitchFamily="34" charset="0"/>
            </a:endParaRPr>
          </a:p>
        </p:txBody>
      </p:sp>
      <p:sp>
        <p:nvSpPr>
          <p:cNvPr id="127" name="Textfeld 126"/>
          <p:cNvSpPr txBox="1"/>
          <p:nvPr/>
        </p:nvSpPr>
        <p:spPr>
          <a:xfrm>
            <a:off x="5417063" y="534481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latin typeface="Agency FB" panose="020B0503020202020204" pitchFamily="34" charset="0"/>
              </a:rPr>
              <a:t>Deep</a:t>
            </a:r>
            <a:r>
              <a:rPr lang="de-DE" dirty="0" smtClean="0">
                <a:latin typeface="Agency FB" panose="020B0503020202020204" pitchFamily="34" charset="0"/>
              </a:rPr>
              <a:t> Learning</a:t>
            </a:r>
          </a:p>
        </p:txBody>
      </p:sp>
      <p:sp>
        <p:nvSpPr>
          <p:cNvPr id="128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| </a:t>
            </a:r>
            <a:r>
              <a:rPr lang="de-DE" sz="2400" dirty="0" err="1" smtClean="0"/>
              <a:t>Methodology</a:t>
            </a:r>
            <a:endParaRPr lang="de-DE" sz="2400" dirty="0"/>
          </a:p>
        </p:txBody>
      </p:sp>
      <p:sp>
        <p:nvSpPr>
          <p:cNvPr id="129" name="Rechteck 128"/>
          <p:cNvSpPr/>
          <p:nvPr/>
        </p:nvSpPr>
        <p:spPr>
          <a:xfrm>
            <a:off x="972408" y="1734158"/>
            <a:ext cx="1025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/>
              <a:t>Analytics</a:t>
            </a:r>
            <a:endParaRPr lang="de-DE" dirty="0"/>
          </a:p>
        </p:txBody>
      </p:sp>
      <p:sp>
        <p:nvSpPr>
          <p:cNvPr id="130" name="Rechteck 129"/>
          <p:cNvSpPr/>
          <p:nvPr/>
        </p:nvSpPr>
        <p:spPr>
          <a:xfrm>
            <a:off x="6764164" y="1734158"/>
            <a:ext cx="1380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u="sng" dirty="0" smtClean="0"/>
              <a:t>Data Science</a:t>
            </a:r>
            <a:endParaRPr lang="de-DE" dirty="0"/>
          </a:p>
        </p:txBody>
      </p:sp>
      <p:cxnSp>
        <p:nvCxnSpPr>
          <p:cNvPr id="131" name="Gerade Verbindung mit Pfeil 130"/>
          <p:cNvCxnSpPr/>
          <p:nvPr/>
        </p:nvCxnSpPr>
        <p:spPr>
          <a:xfrm flipH="1">
            <a:off x="5822201" y="2127379"/>
            <a:ext cx="1495520" cy="219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/>
          <p:cNvCxnSpPr/>
          <p:nvPr/>
        </p:nvCxnSpPr>
        <p:spPr>
          <a:xfrm flipH="1">
            <a:off x="1453197" y="2241727"/>
            <a:ext cx="59194" cy="161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mit Pfeil 134"/>
          <p:cNvCxnSpPr/>
          <p:nvPr/>
        </p:nvCxnSpPr>
        <p:spPr>
          <a:xfrm>
            <a:off x="2018720" y="2127379"/>
            <a:ext cx="1599024" cy="116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2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| </a:t>
            </a:r>
            <a:r>
              <a:rPr lang="de-DE" sz="2400" dirty="0" smtClean="0"/>
              <a:t>Project Management</a:t>
            </a:r>
            <a:endParaRPr lang="de-DE" sz="2400" dirty="0"/>
          </a:p>
        </p:txBody>
      </p:sp>
      <p:sp>
        <p:nvSpPr>
          <p:cNvPr id="25" name="Textfeld 24"/>
          <p:cNvSpPr txBox="1"/>
          <p:nvPr/>
        </p:nvSpPr>
        <p:spPr>
          <a:xfrm>
            <a:off x="769703" y="1430507"/>
            <a:ext cx="25104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Analytic</a:t>
            </a:r>
            <a:r>
              <a:rPr lang="de-DE" u="sng" dirty="0" smtClean="0"/>
              <a:t>: </a:t>
            </a:r>
            <a:r>
              <a:rPr lang="de-DE" b="1" u="sng" dirty="0" smtClean="0"/>
              <a:t>Traditional PM</a:t>
            </a:r>
          </a:p>
          <a:p>
            <a:endParaRPr lang="de-DE" b="1" u="sng" dirty="0"/>
          </a:p>
          <a:p>
            <a:endParaRPr lang="de-DE" b="1" u="sng" dirty="0" smtClean="0"/>
          </a:p>
          <a:p>
            <a:pPr marL="285750" indent="-285750">
              <a:buFontTx/>
              <a:buChar char="-"/>
            </a:pPr>
            <a:r>
              <a:rPr lang="de-DE" b="1" dirty="0" smtClean="0"/>
              <a:t>Solution </a:t>
            </a:r>
            <a:r>
              <a:rPr lang="de-DE" b="1" dirty="0" err="1" smtClean="0"/>
              <a:t>known</a:t>
            </a:r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b="1" dirty="0" err="1" smtClean="0"/>
              <a:t>Standardized</a:t>
            </a:r>
            <a:r>
              <a:rPr lang="de-DE" b="1" dirty="0" smtClean="0"/>
              <a:t> </a:t>
            </a:r>
            <a:r>
              <a:rPr lang="de-DE" b="1" dirty="0" err="1" smtClean="0"/>
              <a:t>Issues</a:t>
            </a:r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b="1" dirty="0" smtClean="0"/>
              <a:t>Ressource </a:t>
            </a:r>
            <a:r>
              <a:rPr lang="de-DE" b="1" dirty="0" err="1" smtClean="0"/>
              <a:t>estimation</a:t>
            </a:r>
            <a:endParaRPr lang="de-DE" b="1" dirty="0" smtClean="0"/>
          </a:p>
        </p:txBody>
      </p:sp>
      <p:sp>
        <p:nvSpPr>
          <p:cNvPr id="30" name="Textfeld 29"/>
          <p:cNvSpPr txBox="1"/>
          <p:nvPr/>
        </p:nvSpPr>
        <p:spPr>
          <a:xfrm>
            <a:off x="769703" y="3949431"/>
            <a:ext cx="22254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Data Science: </a:t>
            </a:r>
            <a:r>
              <a:rPr lang="de-DE" b="1" u="sng" dirty="0" smtClean="0"/>
              <a:t>Agile</a:t>
            </a:r>
          </a:p>
          <a:p>
            <a:endParaRPr lang="de-DE" b="1" dirty="0"/>
          </a:p>
          <a:p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b="1" dirty="0" err="1" smtClean="0"/>
              <a:t>Interative</a:t>
            </a:r>
            <a:r>
              <a:rPr lang="de-DE" b="1" dirty="0" smtClean="0"/>
              <a:t> </a:t>
            </a:r>
            <a:r>
              <a:rPr lang="de-DE" b="1" dirty="0" err="1" smtClean="0"/>
              <a:t>solution</a:t>
            </a:r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b="1" dirty="0" smtClean="0"/>
              <a:t>Individual </a:t>
            </a:r>
            <a:r>
              <a:rPr lang="de-DE" b="1" dirty="0" err="1" smtClean="0"/>
              <a:t>Issues</a:t>
            </a:r>
            <a:endParaRPr lang="de-DE" b="1" dirty="0" smtClean="0"/>
          </a:p>
          <a:p>
            <a:pPr marL="285750" indent="-285750">
              <a:buFontTx/>
              <a:buChar char="-"/>
            </a:pPr>
            <a:endParaRPr lang="de-DE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44" y="3949431"/>
            <a:ext cx="3629261" cy="233232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44" y="1430507"/>
            <a:ext cx="3629261" cy="22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| </a:t>
            </a:r>
            <a:r>
              <a:rPr lang="de-DE" sz="2400" dirty="0" smtClean="0"/>
              <a:t>Data</a:t>
            </a:r>
            <a:endParaRPr lang="de-DE" sz="2400" dirty="0"/>
          </a:p>
        </p:txBody>
      </p:sp>
      <p:sp>
        <p:nvSpPr>
          <p:cNvPr id="25" name="Textfeld 24"/>
          <p:cNvSpPr txBox="1"/>
          <p:nvPr/>
        </p:nvSpPr>
        <p:spPr>
          <a:xfrm>
            <a:off x="769703" y="1430507"/>
            <a:ext cx="28241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Analytic</a:t>
            </a:r>
            <a:r>
              <a:rPr lang="de-DE" u="sng" dirty="0" smtClean="0"/>
              <a:t>: Data </a:t>
            </a:r>
            <a:r>
              <a:rPr lang="de-DE" u="sng" dirty="0" err="1" smtClean="0"/>
              <a:t>is</a:t>
            </a:r>
            <a:r>
              <a:rPr lang="de-DE" u="sng" dirty="0" smtClean="0"/>
              <a:t> </a:t>
            </a:r>
            <a:r>
              <a:rPr lang="de-DE" b="1" u="sng" dirty="0" err="1" smtClean="0"/>
              <a:t>certain</a:t>
            </a:r>
            <a:endParaRPr lang="de-DE" b="1" u="sng" dirty="0" smtClean="0"/>
          </a:p>
          <a:p>
            <a:endParaRPr lang="de-DE" b="1" u="sng" dirty="0"/>
          </a:p>
          <a:p>
            <a:endParaRPr lang="de-DE" b="1" dirty="0"/>
          </a:p>
          <a:p>
            <a:pPr marL="285750" indent="-285750">
              <a:buFontTx/>
              <a:buChar char="-"/>
            </a:pPr>
            <a:r>
              <a:rPr lang="de-DE" b="1" dirty="0" smtClean="0"/>
              <a:t>Data </a:t>
            </a:r>
            <a:r>
              <a:rPr lang="de-DE" b="1" dirty="0" err="1" smtClean="0"/>
              <a:t>certainly</a:t>
            </a:r>
            <a:r>
              <a:rPr lang="de-DE" b="1" dirty="0" smtClean="0"/>
              <a:t> </a:t>
            </a:r>
            <a:r>
              <a:rPr lang="de-DE" b="1" dirty="0" err="1" smtClean="0"/>
              <a:t>contains</a:t>
            </a:r>
            <a:endParaRPr lang="de-DE" b="1" dirty="0"/>
          </a:p>
          <a:p>
            <a:r>
              <a:rPr lang="de-DE" b="1" dirty="0"/>
              <a:t> </a:t>
            </a:r>
            <a:r>
              <a:rPr lang="de-DE" b="1" dirty="0" smtClean="0"/>
              <a:t>    all </a:t>
            </a:r>
            <a:r>
              <a:rPr lang="de-DE" b="1" dirty="0" err="1" smtClean="0"/>
              <a:t>required</a:t>
            </a:r>
            <a:r>
              <a:rPr lang="de-DE" b="1" dirty="0" smtClean="0"/>
              <a:t> </a:t>
            </a:r>
            <a:r>
              <a:rPr lang="de-DE" b="1" dirty="0" err="1" smtClean="0"/>
              <a:t>informations</a:t>
            </a:r>
            <a:endParaRPr lang="de-DE" b="1" dirty="0" smtClean="0"/>
          </a:p>
        </p:txBody>
      </p:sp>
      <p:sp>
        <p:nvSpPr>
          <p:cNvPr id="30" name="Textfeld 29"/>
          <p:cNvSpPr txBox="1"/>
          <p:nvPr/>
        </p:nvSpPr>
        <p:spPr>
          <a:xfrm>
            <a:off x="769703" y="3949431"/>
            <a:ext cx="30916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Data Science: Data </a:t>
            </a:r>
            <a:r>
              <a:rPr lang="de-DE" u="sng" dirty="0" err="1" smtClean="0"/>
              <a:t>is</a:t>
            </a:r>
            <a:r>
              <a:rPr lang="de-DE" u="sng" dirty="0" smtClean="0"/>
              <a:t> </a:t>
            </a:r>
            <a:r>
              <a:rPr lang="de-DE" b="1" u="sng" dirty="0" err="1" smtClean="0"/>
              <a:t>uncertain</a:t>
            </a:r>
            <a:endParaRPr lang="de-DE" b="1" u="sng" dirty="0" smtClean="0"/>
          </a:p>
          <a:p>
            <a:endParaRPr lang="de-DE" b="1" u="sng" dirty="0"/>
          </a:p>
          <a:p>
            <a:endParaRPr lang="de-DE" b="1" dirty="0" smtClean="0"/>
          </a:p>
          <a:p>
            <a:pPr marL="285750" indent="-285750">
              <a:buFontTx/>
              <a:buChar char="-"/>
            </a:pPr>
            <a:r>
              <a:rPr lang="de-DE" b="1" dirty="0" err="1" smtClean="0"/>
              <a:t>Often</a:t>
            </a:r>
            <a:r>
              <a:rPr lang="de-DE" b="1" dirty="0" smtClean="0"/>
              <a:t> </a:t>
            </a:r>
            <a:r>
              <a:rPr lang="de-DE" b="1" dirty="0" err="1" smtClean="0"/>
              <a:t>it</a:t>
            </a:r>
            <a:r>
              <a:rPr lang="de-DE" b="1" dirty="0" smtClean="0"/>
              <a:t> </a:t>
            </a:r>
            <a:r>
              <a:rPr lang="de-DE" b="1" dirty="0" err="1" smtClean="0"/>
              <a:t>is</a:t>
            </a:r>
            <a:r>
              <a:rPr lang="de-DE" b="1" dirty="0" smtClean="0"/>
              <a:t> not </a:t>
            </a:r>
            <a:r>
              <a:rPr lang="de-DE" b="1" dirty="0" err="1" smtClean="0"/>
              <a:t>certain</a:t>
            </a:r>
            <a:r>
              <a:rPr lang="de-DE" b="1" dirty="0" smtClean="0"/>
              <a:t> </a:t>
            </a:r>
            <a:r>
              <a:rPr lang="de-DE" b="1" dirty="0" err="1" smtClean="0"/>
              <a:t>that</a:t>
            </a:r>
            <a:r>
              <a:rPr lang="de-DE" b="1" dirty="0" smtClean="0"/>
              <a:t> </a:t>
            </a:r>
          </a:p>
          <a:p>
            <a:r>
              <a:rPr lang="de-DE" b="1" dirty="0"/>
              <a:t> </a:t>
            </a:r>
            <a:r>
              <a:rPr lang="de-DE" b="1" dirty="0" smtClean="0"/>
              <a:t>    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data</a:t>
            </a:r>
            <a:r>
              <a:rPr lang="de-DE" b="1" dirty="0" smtClean="0"/>
              <a:t> </a:t>
            </a:r>
            <a:r>
              <a:rPr lang="de-DE" b="1" dirty="0" err="1" smtClean="0"/>
              <a:t>contains</a:t>
            </a:r>
            <a:r>
              <a:rPr lang="de-DE" b="1" dirty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</a:p>
          <a:p>
            <a:r>
              <a:rPr lang="de-DE" b="1" dirty="0" smtClean="0"/>
              <a:t>      </a:t>
            </a:r>
            <a:r>
              <a:rPr lang="de-DE" b="1" dirty="0" err="1" smtClean="0"/>
              <a:t>required</a:t>
            </a:r>
            <a:r>
              <a:rPr lang="de-DE" b="1" dirty="0" smtClean="0"/>
              <a:t> </a:t>
            </a:r>
            <a:r>
              <a:rPr lang="de-DE" b="1" dirty="0" err="1" smtClean="0"/>
              <a:t>information</a:t>
            </a:r>
            <a:endParaRPr lang="de-DE" b="1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844" y="3949431"/>
            <a:ext cx="3629261" cy="233232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844" y="1430507"/>
            <a:ext cx="3629261" cy="22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</a:t>
            </a:r>
            <a:r>
              <a:rPr lang="de-DE" sz="2400" dirty="0" smtClean="0"/>
              <a:t>| </a:t>
            </a:r>
            <a:r>
              <a:rPr lang="de-DE" sz="2400" dirty="0" err="1" smtClean="0"/>
              <a:t>Difficulty</a:t>
            </a:r>
            <a:endParaRPr lang="de-DE" sz="2400" dirty="0"/>
          </a:p>
        </p:txBody>
      </p:sp>
      <p:sp>
        <p:nvSpPr>
          <p:cNvPr id="25" name="Textfeld 24"/>
          <p:cNvSpPr txBox="1"/>
          <p:nvPr/>
        </p:nvSpPr>
        <p:spPr>
          <a:xfrm>
            <a:off x="769703" y="1571460"/>
            <a:ext cx="2859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Analytic</a:t>
            </a:r>
            <a:r>
              <a:rPr lang="de-DE" u="sng" dirty="0" smtClean="0"/>
              <a:t> </a:t>
            </a:r>
            <a:r>
              <a:rPr lang="de-DE" u="sng" dirty="0" err="1" smtClean="0"/>
              <a:t>is</a:t>
            </a:r>
            <a:r>
              <a:rPr lang="de-DE" u="sng" dirty="0" smtClean="0"/>
              <a:t> </a:t>
            </a:r>
            <a:r>
              <a:rPr lang="de-DE" b="1" u="sng" dirty="0" err="1" smtClean="0"/>
              <a:t>complicated</a:t>
            </a:r>
            <a:endParaRPr lang="de-DE" b="1" u="sng" dirty="0" smtClean="0"/>
          </a:p>
          <a:p>
            <a:endParaRPr lang="de-DE" b="1" u="sng" dirty="0"/>
          </a:p>
          <a:p>
            <a:endParaRPr lang="de-DE" b="1" dirty="0" smtClean="0"/>
          </a:p>
          <a:p>
            <a:r>
              <a:rPr lang="de-DE" b="1" dirty="0" smtClean="0"/>
              <a:t>- </a:t>
            </a:r>
            <a:r>
              <a:rPr lang="de-DE" b="1" dirty="0" err="1" smtClean="0"/>
              <a:t>Experts</a:t>
            </a:r>
            <a:r>
              <a:rPr lang="de-DE" b="1" dirty="0" smtClean="0"/>
              <a:t> will </a:t>
            </a:r>
            <a:r>
              <a:rPr lang="de-DE" b="1" dirty="0" err="1" smtClean="0"/>
              <a:t>solve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issue</a:t>
            </a:r>
            <a:endParaRPr lang="de-DE" b="1" dirty="0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35" y="2161404"/>
            <a:ext cx="3895725" cy="13335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769703" y="3702420"/>
            <a:ext cx="2432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Data Science </a:t>
            </a:r>
            <a:r>
              <a:rPr lang="de-DE" u="sng" dirty="0" err="1" smtClean="0"/>
              <a:t>is</a:t>
            </a:r>
            <a:r>
              <a:rPr lang="de-DE" u="sng" dirty="0" smtClean="0"/>
              <a:t> </a:t>
            </a:r>
            <a:r>
              <a:rPr lang="de-DE" b="1" u="sng" dirty="0" err="1" smtClean="0"/>
              <a:t>complex</a:t>
            </a:r>
            <a:endParaRPr lang="de-DE" b="1" u="sng" dirty="0" smtClean="0"/>
          </a:p>
          <a:p>
            <a:endParaRPr lang="de-DE" b="1" u="sng" dirty="0"/>
          </a:p>
          <a:p>
            <a:endParaRPr lang="de-DE" b="1" dirty="0" smtClean="0"/>
          </a:p>
          <a:p>
            <a:r>
              <a:rPr lang="de-DE" b="1" dirty="0" smtClean="0"/>
              <a:t>- </a:t>
            </a:r>
            <a:r>
              <a:rPr lang="de-DE" b="1" dirty="0" err="1" smtClean="0"/>
              <a:t>No</a:t>
            </a:r>
            <a:r>
              <a:rPr lang="de-DE" b="1" dirty="0" smtClean="0"/>
              <a:t> </a:t>
            </a:r>
            <a:r>
              <a:rPr lang="de-DE" b="1" dirty="0" err="1" smtClean="0"/>
              <a:t>guarantee</a:t>
            </a:r>
            <a:r>
              <a:rPr lang="de-DE" b="1" dirty="0" smtClean="0"/>
              <a:t> </a:t>
            </a:r>
          </a:p>
        </p:txBody>
      </p:sp>
      <p:pic>
        <p:nvPicPr>
          <p:cNvPr id="31" name="Grafik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89" y="4225801"/>
            <a:ext cx="3231016" cy="2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| </a:t>
            </a:r>
            <a:r>
              <a:rPr lang="de-DE" sz="2400" dirty="0" smtClean="0"/>
              <a:t>Location</a:t>
            </a:r>
            <a:endParaRPr lang="de-DE" sz="2400" dirty="0"/>
          </a:p>
        </p:txBody>
      </p:sp>
      <p:sp>
        <p:nvSpPr>
          <p:cNvPr id="25" name="Textfeld 24"/>
          <p:cNvSpPr txBox="1"/>
          <p:nvPr/>
        </p:nvSpPr>
        <p:spPr>
          <a:xfrm>
            <a:off x="769703" y="1571460"/>
            <a:ext cx="99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Analytic</a:t>
            </a:r>
            <a:r>
              <a:rPr lang="de-DE" u="sng" dirty="0"/>
              <a:t>:</a:t>
            </a:r>
            <a:endParaRPr lang="de-DE" b="1" u="sng" dirty="0"/>
          </a:p>
        </p:txBody>
      </p:sp>
      <p:sp>
        <p:nvSpPr>
          <p:cNvPr id="30" name="Textfeld 29"/>
          <p:cNvSpPr txBox="1"/>
          <p:nvPr/>
        </p:nvSpPr>
        <p:spPr>
          <a:xfrm>
            <a:off x="769703" y="3702420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Data Science:</a:t>
            </a:r>
            <a:endParaRPr lang="de-DE" b="1" u="sng" dirty="0"/>
          </a:p>
        </p:txBody>
      </p:sp>
      <p:sp>
        <p:nvSpPr>
          <p:cNvPr id="4" name="Textfeld 3"/>
          <p:cNvSpPr txBox="1"/>
          <p:nvPr/>
        </p:nvSpPr>
        <p:spPr>
          <a:xfrm>
            <a:off x="1748412" y="2175274"/>
            <a:ext cx="2512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Quality  </a:t>
            </a:r>
            <a:r>
              <a:rPr lang="de-DE" dirty="0"/>
              <a:t>M</a:t>
            </a:r>
            <a:r>
              <a:rPr lang="de-DE" dirty="0" smtClean="0"/>
              <a:t>anagement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Production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48412" y="4575560"/>
            <a:ext cx="2415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IT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Business </a:t>
            </a:r>
            <a:r>
              <a:rPr lang="de-DE" dirty="0" err="1" smtClean="0"/>
              <a:t>Intelligence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Data Science Lab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56" y="1394993"/>
            <a:ext cx="3400425" cy="23145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556" y="4071752"/>
            <a:ext cx="3400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441300"/>
            <a:ext cx="7886700" cy="989207"/>
          </a:xfrm>
        </p:spPr>
        <p:txBody>
          <a:bodyPr/>
          <a:lstStyle/>
          <a:p>
            <a:r>
              <a:rPr lang="de-DE" sz="2400" dirty="0"/>
              <a:t>Analytics </a:t>
            </a:r>
            <a:r>
              <a:rPr lang="de-DE" sz="2400" dirty="0" err="1"/>
              <a:t>and</a:t>
            </a:r>
            <a:r>
              <a:rPr lang="de-DE" sz="2400" dirty="0"/>
              <a:t> Data Science | </a:t>
            </a:r>
            <a:r>
              <a:rPr lang="de-DE" sz="2400" dirty="0" smtClean="0"/>
              <a:t>Implementation</a:t>
            </a:r>
            <a:endParaRPr lang="de-DE" sz="2400" dirty="0"/>
          </a:p>
        </p:txBody>
      </p:sp>
      <p:sp>
        <p:nvSpPr>
          <p:cNvPr id="25" name="Textfeld 24"/>
          <p:cNvSpPr txBox="1"/>
          <p:nvPr/>
        </p:nvSpPr>
        <p:spPr>
          <a:xfrm>
            <a:off x="769703" y="1571460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err="1" smtClean="0"/>
              <a:t>Analytic</a:t>
            </a:r>
            <a:r>
              <a:rPr lang="de-DE" u="sng" dirty="0" smtClean="0"/>
              <a:t>: </a:t>
            </a:r>
            <a:r>
              <a:rPr lang="de-DE" u="sng" dirty="0" err="1" smtClean="0"/>
              <a:t>Choosing</a:t>
            </a:r>
            <a:r>
              <a:rPr lang="de-DE" u="sng" dirty="0" smtClean="0"/>
              <a:t> </a:t>
            </a:r>
            <a:r>
              <a:rPr lang="de-DE" u="sng" dirty="0" err="1" smtClean="0"/>
              <a:t>the</a:t>
            </a:r>
            <a:r>
              <a:rPr lang="de-DE" u="sng" dirty="0" smtClean="0"/>
              <a:t> </a:t>
            </a:r>
            <a:r>
              <a:rPr lang="de-DE" u="sng" dirty="0" err="1" smtClean="0"/>
              <a:t>right</a:t>
            </a:r>
            <a:r>
              <a:rPr lang="de-DE" u="sng" dirty="0" smtClean="0"/>
              <a:t> </a:t>
            </a:r>
            <a:r>
              <a:rPr lang="de-DE" u="sng" dirty="0" err="1" smtClean="0"/>
              <a:t>tool</a:t>
            </a:r>
            <a:endParaRPr lang="de-DE" b="1" u="sng" dirty="0"/>
          </a:p>
        </p:txBody>
      </p:sp>
      <p:sp>
        <p:nvSpPr>
          <p:cNvPr id="30" name="Textfeld 29"/>
          <p:cNvSpPr txBox="1"/>
          <p:nvPr/>
        </p:nvSpPr>
        <p:spPr>
          <a:xfrm>
            <a:off x="769703" y="3702420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Data Science: Proof </a:t>
            </a:r>
            <a:r>
              <a:rPr lang="de-DE" u="sng" dirty="0" err="1" smtClean="0"/>
              <a:t>of</a:t>
            </a:r>
            <a:r>
              <a:rPr lang="de-DE" u="sng" dirty="0" smtClean="0"/>
              <a:t> </a:t>
            </a:r>
            <a:r>
              <a:rPr lang="de-DE" u="sng" dirty="0" err="1" smtClean="0"/>
              <a:t>Concept</a:t>
            </a:r>
            <a:endParaRPr lang="de-DE" b="1" u="sng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06" y="2196753"/>
            <a:ext cx="904997" cy="100962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57" y="2290212"/>
            <a:ext cx="1678615" cy="91106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590" y="4262437"/>
            <a:ext cx="3550661" cy="215730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69" y="2496573"/>
            <a:ext cx="2400300" cy="54292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51" y="2353718"/>
            <a:ext cx="1069203" cy="8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239874" y="2329343"/>
            <a:ext cx="476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 smtClean="0">
              <a:latin typeface="Agency FB" panose="020B0503020202020204" pitchFamily="34" charset="0"/>
            </a:endParaRPr>
          </a:p>
          <a:p>
            <a:r>
              <a:rPr lang="de-DE" sz="2400" dirty="0" err="1" smtClean="0">
                <a:latin typeface="Agency FB" panose="020B0503020202020204" pitchFamily="34" charset="0"/>
              </a:rPr>
              <a:t>How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capable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is</a:t>
            </a:r>
            <a:r>
              <a:rPr lang="de-DE" sz="2400" dirty="0" smtClean="0">
                <a:latin typeface="Agency FB" panose="020B0503020202020204" pitchFamily="34" charset="0"/>
              </a:rPr>
              <a:t> R </a:t>
            </a:r>
            <a:r>
              <a:rPr lang="de-DE" sz="2400" dirty="0" err="1" smtClean="0">
                <a:latin typeface="Agency FB" panose="020B0503020202020204" pitchFamily="34" charset="0"/>
              </a:rPr>
              <a:t>to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solve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the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issues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which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  <a:r>
              <a:rPr lang="de-DE" sz="2400" dirty="0" err="1" smtClean="0">
                <a:latin typeface="Agency FB" panose="020B0503020202020204" pitchFamily="34" charset="0"/>
              </a:rPr>
              <a:t>are</a:t>
            </a:r>
            <a:r>
              <a:rPr lang="de-DE" sz="2400" dirty="0" smtClean="0">
                <a:latin typeface="Agency FB" panose="020B0503020202020204" pitchFamily="34" charset="0"/>
              </a:rPr>
              <a:t> </a:t>
            </a:r>
          </a:p>
          <a:p>
            <a:r>
              <a:rPr lang="de-DE" sz="2400" dirty="0" err="1" smtClean="0">
                <a:latin typeface="Agency FB" panose="020B0503020202020204" pitchFamily="34" charset="0"/>
              </a:rPr>
              <a:t>typical</a:t>
            </a:r>
            <a:r>
              <a:rPr lang="de-DE" sz="2400" dirty="0" smtClean="0">
                <a:latin typeface="Agency FB" panose="020B0503020202020204" pitchFamily="34" charset="0"/>
              </a:rPr>
              <a:t> in </a:t>
            </a:r>
            <a:r>
              <a:rPr lang="de-DE" sz="2400" dirty="0" err="1" smtClean="0">
                <a:latin typeface="Agency FB" panose="020B0503020202020204" pitchFamily="34" charset="0"/>
              </a:rPr>
              <a:t>industry</a:t>
            </a:r>
            <a:r>
              <a:rPr lang="de-DE" sz="2400" dirty="0" smtClean="0">
                <a:latin typeface="Agency FB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03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err="1" smtClean="0"/>
              <a:t>Incoming</a:t>
            </a:r>
            <a:r>
              <a:rPr lang="de-DE" dirty="0" smtClean="0"/>
              <a:t> </a:t>
            </a:r>
            <a:r>
              <a:rPr lang="de-DE" dirty="0" err="1" smtClean="0"/>
              <a:t>Goods</a:t>
            </a:r>
            <a:r>
              <a:rPr lang="de-DE" dirty="0" smtClean="0"/>
              <a:t> </a:t>
            </a:r>
            <a:r>
              <a:rPr lang="de-DE" dirty="0" err="1" smtClean="0"/>
              <a:t>Inspection</a:t>
            </a:r>
            <a:endParaRPr lang="de-DE" dirty="0" smtClean="0"/>
          </a:p>
          <a:p>
            <a:pPr lvl="1">
              <a:buFontTx/>
              <a:buChar char="-"/>
            </a:pPr>
            <a:r>
              <a:rPr lang="de-DE" dirty="0" smtClean="0"/>
              <a:t>Sampling</a:t>
            </a:r>
          </a:p>
          <a:p>
            <a:pPr lvl="1">
              <a:buFontTx/>
              <a:buChar char="-"/>
            </a:pPr>
            <a:r>
              <a:rPr lang="de-DE" dirty="0" err="1" smtClean="0"/>
              <a:t>AcceptanceSampling</a:t>
            </a:r>
            <a:endParaRPr lang="de-DE" dirty="0" smtClean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smtClean="0"/>
              <a:t>Statistical </a:t>
            </a:r>
            <a:r>
              <a:rPr lang="de-DE" dirty="0" err="1" smtClean="0"/>
              <a:t>Process</a:t>
            </a:r>
            <a:r>
              <a:rPr lang="de-DE" dirty="0" smtClean="0"/>
              <a:t> Control</a:t>
            </a:r>
          </a:p>
          <a:p>
            <a:pPr lvl="1">
              <a:buFontTx/>
              <a:buChar char="-"/>
            </a:pPr>
            <a:r>
              <a:rPr lang="de-DE" dirty="0" err="1" smtClean="0"/>
              <a:t>spc</a:t>
            </a:r>
            <a:r>
              <a:rPr lang="de-DE" dirty="0" smtClean="0"/>
              <a:t> </a:t>
            </a:r>
          </a:p>
          <a:p>
            <a:pPr lvl="1">
              <a:buFontTx/>
              <a:buChar char="-"/>
            </a:pPr>
            <a:r>
              <a:rPr lang="de-DE" dirty="0" err="1" smtClean="0"/>
              <a:t>qcc</a:t>
            </a:r>
            <a:endParaRPr lang="de-DE" dirty="0" smtClean="0"/>
          </a:p>
          <a:p>
            <a:pPr lvl="1">
              <a:buFontTx/>
              <a:buChar char="-"/>
            </a:pPr>
            <a:r>
              <a:rPr lang="de-DE" dirty="0" smtClean="0"/>
              <a:t>IQCC</a:t>
            </a:r>
          </a:p>
          <a:p>
            <a:pPr lvl="1">
              <a:buFontTx/>
              <a:buChar char="-"/>
            </a:pPr>
            <a:r>
              <a:rPr lang="de-DE" dirty="0" err="1" smtClean="0"/>
              <a:t>qualityTools</a:t>
            </a:r>
            <a:endParaRPr lang="de-DE" dirty="0" smtClean="0"/>
          </a:p>
          <a:p>
            <a:pPr lvl="1">
              <a:buFontTx/>
              <a:buChar char="-"/>
            </a:pPr>
            <a:r>
              <a:rPr lang="de-DE" dirty="0" err="1" smtClean="0"/>
              <a:t>SixSigma</a:t>
            </a:r>
            <a:endParaRPr lang="de-DE" dirty="0" smtClean="0"/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r>
              <a:rPr lang="de-DE" dirty="0" err="1" smtClean="0"/>
              <a:t>DoE</a:t>
            </a:r>
            <a:endParaRPr lang="de-DE" dirty="0" smtClean="0"/>
          </a:p>
          <a:p>
            <a:pPr lvl="1">
              <a:buFontTx/>
              <a:buChar char="-"/>
            </a:pPr>
            <a:r>
              <a:rPr lang="en-US" b="1" dirty="0"/>
              <a:t>CRAN Task View: Design of Experiments (DoE) &amp;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        Analysis </a:t>
            </a:r>
            <a:r>
              <a:rPr lang="en-US" b="1" dirty="0"/>
              <a:t>of Experimental Data</a:t>
            </a:r>
          </a:p>
          <a:p>
            <a:pPr lvl="1">
              <a:buFontTx/>
              <a:buChar char="-"/>
            </a:pPr>
            <a:r>
              <a:rPr lang="de-DE" dirty="0" smtClean="0"/>
              <a:t>Most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: </a:t>
            </a:r>
            <a:r>
              <a:rPr lang="de-DE" dirty="0" err="1" smtClean="0"/>
              <a:t>agricolae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1070488" y="1002163"/>
            <a:ext cx="9414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1"/>
                </a:solidFill>
                <a:highlight>
                  <a:srgbClr val="88AB31"/>
                </a:highlight>
              </a:rPr>
              <a:t>Classical</a:t>
            </a:r>
            <a:r>
              <a:rPr lang="de-DE" sz="4000" dirty="0" smtClean="0">
                <a:solidFill>
                  <a:schemeClr val="accent1"/>
                </a:solidFill>
                <a:highlight>
                  <a:srgbClr val="88AB31"/>
                </a:highlight>
              </a:rPr>
              <a:t>_</a:t>
            </a:r>
            <a:r>
              <a:rPr lang="de-DE" sz="4000" dirty="0" smtClean="0">
                <a:solidFill>
                  <a:schemeClr val="bg1"/>
                </a:solidFill>
                <a:highlight>
                  <a:srgbClr val="88AB31"/>
                </a:highlight>
              </a:rPr>
              <a:t>Analytics</a:t>
            </a:r>
            <a:endParaRPr lang="de-DE" sz="4000" dirty="0">
              <a:solidFill>
                <a:schemeClr val="bg1"/>
              </a:solidFill>
              <a:highlight>
                <a:srgbClr val="88AB31"/>
              </a:highlight>
            </a:endParaRPr>
          </a:p>
        </p:txBody>
      </p:sp>
      <p:sp>
        <p:nvSpPr>
          <p:cNvPr id="6" name="Geschweifte Klammer rechts 5"/>
          <p:cNvSpPr/>
          <p:nvPr/>
        </p:nvSpPr>
        <p:spPr>
          <a:xfrm>
            <a:off x="5345723" y="2009670"/>
            <a:ext cx="864158" cy="4330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209881" y="3297927"/>
            <a:ext cx="25180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Reporting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knitr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shiny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interfaces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external</a:t>
            </a:r>
            <a:r>
              <a:rPr lang="de-DE" dirty="0" smtClean="0"/>
              <a:t> </a:t>
            </a:r>
          </a:p>
          <a:p>
            <a:r>
              <a:rPr lang="de-DE" dirty="0"/>
              <a:t> </a:t>
            </a:r>
            <a:r>
              <a:rPr lang="de-DE" dirty="0" smtClean="0"/>
              <a:t>     </a:t>
            </a:r>
            <a:r>
              <a:rPr lang="de-DE" dirty="0" err="1" smtClean="0"/>
              <a:t>software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85" y="881416"/>
            <a:ext cx="1069203" cy="82863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955431" y="1015747"/>
            <a:ext cx="532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/>
              <a:t>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" y="1093171"/>
            <a:ext cx="1332911" cy="1033004"/>
          </a:xfrm>
          <a:prstGeom prst="rect">
            <a:avLst/>
          </a:prstGeom>
        </p:spPr>
      </p:pic>
      <p:sp>
        <p:nvSpPr>
          <p:cNvPr id="78" name="Textfeld 77"/>
          <p:cNvSpPr txBox="1"/>
          <p:nvPr/>
        </p:nvSpPr>
        <p:spPr>
          <a:xfrm>
            <a:off x="546800" y="2498691"/>
            <a:ext cx="7962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			</a:t>
            </a:r>
            <a:r>
              <a:rPr lang="de-DE" sz="2400" b="1" u="sng" dirty="0" err="1" smtClean="0"/>
              <a:t>Objectives</a:t>
            </a:r>
            <a:endParaRPr lang="de-DE" sz="2400" b="1" u="sng" dirty="0" smtClean="0"/>
          </a:p>
          <a:p>
            <a:endParaRPr lang="de-DE" sz="2400" dirty="0" smtClean="0"/>
          </a:p>
          <a:p>
            <a:pPr marL="342900" indent="-342900">
              <a:buAutoNum type="arabicPeriod"/>
            </a:pPr>
            <a:r>
              <a:rPr lang="de-DE" sz="2400" dirty="0" smtClean="0"/>
              <a:t>  Differentiation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science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classical</a:t>
            </a:r>
            <a:r>
              <a:rPr lang="de-DE" sz="2400" dirty="0"/>
              <a:t> </a:t>
            </a:r>
            <a:r>
              <a:rPr lang="de-DE" sz="2400" dirty="0" err="1"/>
              <a:t>analytics</a:t>
            </a:r>
            <a:r>
              <a:rPr lang="de-DE" sz="2400" dirty="0"/>
              <a:t> </a:t>
            </a:r>
            <a:r>
              <a:rPr lang="de-DE" sz="2400" dirty="0" err="1"/>
              <a:t>tasks</a:t>
            </a:r>
            <a:r>
              <a:rPr lang="de-DE" sz="2400" dirty="0"/>
              <a:t> </a:t>
            </a:r>
          </a:p>
          <a:p>
            <a:r>
              <a:rPr lang="de-DE" sz="2400" dirty="0"/>
              <a:t>       in </a:t>
            </a:r>
            <a:r>
              <a:rPr lang="de-DE" sz="2400" dirty="0" err="1" smtClean="0"/>
              <a:t>industry</a:t>
            </a:r>
            <a:r>
              <a:rPr lang="de-DE" sz="2400" dirty="0" smtClean="0"/>
              <a:t>  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r>
              <a:rPr lang="de-DE" sz="2400" dirty="0" smtClean="0"/>
              <a:t> </a:t>
            </a:r>
            <a:r>
              <a:rPr lang="de-DE" sz="2400" dirty="0" err="1" smtClean="0"/>
              <a:t>scenarios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R in </a:t>
            </a:r>
            <a:r>
              <a:rPr lang="de-DE" sz="2400" dirty="0" err="1" smtClean="0"/>
              <a:t>industry</a:t>
            </a:r>
            <a:endParaRPr lang="de-DE" sz="24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de-DE" sz="2400" dirty="0" err="1" smtClean="0"/>
              <a:t>Reveal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potential </a:t>
            </a:r>
            <a:r>
              <a:rPr lang="de-DE" sz="2400" dirty="0" err="1" smtClean="0"/>
              <a:t>of</a:t>
            </a:r>
            <a:r>
              <a:rPr lang="de-DE" sz="2400" dirty="0" smtClean="0"/>
              <a:t> R in </a:t>
            </a:r>
            <a:r>
              <a:rPr lang="de-DE" sz="2400" dirty="0" err="1" smtClean="0"/>
              <a:t>scenarios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analytics</a:t>
            </a:r>
            <a:endParaRPr lang="de-DE" sz="2400" dirty="0"/>
          </a:p>
        </p:txBody>
      </p:sp>
      <p:sp>
        <p:nvSpPr>
          <p:cNvPr id="6" name="Rechteck 5"/>
          <p:cNvSpPr/>
          <p:nvPr/>
        </p:nvSpPr>
        <p:spPr>
          <a:xfrm>
            <a:off x="2508721" y="1365920"/>
            <a:ext cx="3208442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this talk about?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2352" y="856937"/>
            <a:ext cx="7886700" cy="989207"/>
          </a:xfrm>
        </p:spPr>
        <p:txBody>
          <a:bodyPr/>
          <a:lstStyle/>
          <a:p>
            <a:r>
              <a:rPr lang="de-DE" sz="2400" dirty="0" err="1" smtClean="0"/>
              <a:t>Mind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gap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1057013" y="2268694"/>
            <a:ext cx="72773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R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powerfull</a:t>
            </a:r>
            <a:r>
              <a:rPr lang="de-DE" sz="2400" dirty="0" smtClean="0"/>
              <a:t> – all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tasks</a:t>
            </a:r>
            <a:r>
              <a:rPr lang="de-DE" sz="2400" dirty="0" smtClean="0"/>
              <a:t> </a:t>
            </a:r>
            <a:r>
              <a:rPr lang="de-DE" sz="2400" dirty="0" err="1" smtClean="0"/>
              <a:t>mentioned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solved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R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free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R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able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report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/>
              <a:t>The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tools</a:t>
            </a:r>
            <a:r>
              <a:rPr lang="de-DE" sz="2400" dirty="0"/>
              <a:t> in </a:t>
            </a:r>
            <a:r>
              <a:rPr lang="de-DE" sz="2400" dirty="0" err="1"/>
              <a:t>classical</a:t>
            </a:r>
            <a:r>
              <a:rPr lang="de-DE" sz="2400" dirty="0"/>
              <a:t> </a:t>
            </a:r>
            <a:r>
              <a:rPr lang="de-DE" sz="2400" dirty="0" err="1"/>
              <a:t>analytics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growing</a:t>
            </a:r>
            <a:endParaRPr lang="de-DE" sz="2400" dirty="0"/>
          </a:p>
          <a:p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4904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1571" y="784200"/>
            <a:ext cx="7886700" cy="989207"/>
          </a:xfrm>
        </p:spPr>
        <p:txBody>
          <a:bodyPr/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reasons</a:t>
            </a:r>
            <a:r>
              <a:rPr lang="de-DE" sz="2400" dirty="0" smtClean="0"/>
              <a:t>?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3432305" y="2944167"/>
            <a:ext cx="313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2400" dirty="0" err="1" smtClean="0"/>
              <a:t>Qualification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smtClean="0"/>
              <a:t>Old </a:t>
            </a:r>
            <a:r>
              <a:rPr lang="de-DE" sz="2400" dirty="0" err="1" smtClean="0"/>
              <a:t>processes</a:t>
            </a:r>
            <a:endParaRPr lang="de-DE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de-DE" sz="2400" dirty="0" err="1" smtClean="0"/>
              <a:t>Established</a:t>
            </a:r>
            <a:r>
              <a:rPr lang="de-DE" sz="2400" dirty="0" smtClean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40037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0486" y="826173"/>
            <a:ext cx="7886700" cy="989207"/>
          </a:xfrm>
        </p:spPr>
        <p:txBody>
          <a:bodyPr/>
          <a:lstStyle/>
          <a:p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Do´s</a:t>
            </a:r>
            <a:endParaRPr lang="de-DE" sz="240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2437354" y="2840509"/>
            <a:ext cx="6069832" cy="269613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de-DE" dirty="0" smtClean="0">
                <a:cs typeface="+mn-cs"/>
              </a:rPr>
              <a:t>Bring R-Developers </a:t>
            </a:r>
            <a:r>
              <a:rPr lang="de-DE" dirty="0" err="1" smtClean="0">
                <a:cs typeface="+mn-cs"/>
              </a:rPr>
              <a:t>closer</a:t>
            </a:r>
            <a:r>
              <a:rPr lang="de-DE" dirty="0" smtClean="0">
                <a:cs typeface="+mn-cs"/>
              </a:rPr>
              <a:t> </a:t>
            </a:r>
            <a:r>
              <a:rPr lang="de-DE" dirty="0" err="1" smtClean="0">
                <a:cs typeface="+mn-cs"/>
              </a:rPr>
              <a:t>to</a:t>
            </a:r>
            <a:r>
              <a:rPr lang="de-DE" dirty="0" smtClean="0">
                <a:cs typeface="+mn-cs"/>
              </a:rPr>
              <a:t> QM </a:t>
            </a:r>
            <a:r>
              <a:rPr lang="de-DE" dirty="0" err="1" smtClean="0">
                <a:cs typeface="+mn-cs"/>
              </a:rPr>
              <a:t>and</a:t>
            </a:r>
            <a:r>
              <a:rPr lang="de-DE" dirty="0" smtClean="0">
                <a:cs typeface="+mn-cs"/>
              </a:rPr>
              <a:t> </a:t>
            </a:r>
            <a:r>
              <a:rPr lang="de-DE" dirty="0" err="1">
                <a:cs typeface="+mn-cs"/>
              </a:rPr>
              <a:t>p</a:t>
            </a:r>
            <a:r>
              <a:rPr lang="de-DE" dirty="0" err="1" smtClean="0">
                <a:cs typeface="+mn-cs"/>
              </a:rPr>
              <a:t>roduction</a:t>
            </a:r>
            <a:endParaRPr lang="de-DE" dirty="0" smtClean="0">
              <a:cs typeface="+mn-cs"/>
            </a:endParaRPr>
          </a:p>
          <a:p>
            <a:pPr>
              <a:buFont typeface="+mj-lt"/>
              <a:buAutoNum type="arabicPeriod"/>
            </a:pPr>
            <a:r>
              <a:rPr lang="de-DE" dirty="0" err="1">
                <a:cs typeface="+mn-cs"/>
              </a:rPr>
              <a:t>Upskill</a:t>
            </a:r>
            <a:r>
              <a:rPr lang="de-DE" dirty="0">
                <a:cs typeface="+mn-cs"/>
              </a:rPr>
              <a:t> </a:t>
            </a:r>
            <a:r>
              <a:rPr lang="de-DE" dirty="0" err="1" smtClean="0">
                <a:cs typeface="+mn-cs"/>
              </a:rPr>
              <a:t>engineers</a:t>
            </a:r>
            <a:r>
              <a:rPr lang="de-DE" dirty="0" smtClean="0">
                <a:cs typeface="+mn-cs"/>
              </a:rPr>
              <a:t> </a:t>
            </a:r>
            <a:r>
              <a:rPr lang="de-DE" dirty="0">
                <a:cs typeface="+mn-cs"/>
              </a:rPr>
              <a:t>in R</a:t>
            </a:r>
          </a:p>
          <a:p>
            <a:pPr>
              <a:buFont typeface="+mj-lt"/>
              <a:buAutoNum type="arabicPeriod"/>
            </a:pPr>
            <a:r>
              <a:rPr lang="de-DE" dirty="0" smtClean="0">
                <a:cs typeface="+mn-cs"/>
              </a:rPr>
              <a:t>Further </a:t>
            </a:r>
            <a:r>
              <a:rPr lang="de-DE" dirty="0" err="1" smtClean="0">
                <a:cs typeface="+mn-cs"/>
              </a:rPr>
              <a:t>package</a:t>
            </a:r>
            <a:r>
              <a:rPr lang="de-DE" dirty="0" smtClean="0">
                <a:cs typeface="+mn-cs"/>
              </a:rPr>
              <a:t> </a:t>
            </a:r>
            <a:r>
              <a:rPr lang="de-DE" dirty="0" err="1" smtClean="0">
                <a:cs typeface="+mn-cs"/>
              </a:rPr>
              <a:t>development</a:t>
            </a:r>
            <a:r>
              <a:rPr lang="de-DE" dirty="0" smtClean="0">
                <a:cs typeface="+mn-cs"/>
              </a:rPr>
              <a:t> (AQL, ISO 2859, ISO 3951)</a:t>
            </a:r>
            <a:endParaRPr lang="de-DE" dirty="0">
              <a:cs typeface="+mn-cs"/>
            </a:endParaRPr>
          </a:p>
          <a:p>
            <a:pPr>
              <a:buFont typeface="+mj-lt"/>
              <a:buAutoNum type="arabicPeriod"/>
            </a:pPr>
            <a:r>
              <a:rPr lang="de-DE" dirty="0" smtClean="0">
                <a:cs typeface="+mn-cs"/>
              </a:rPr>
              <a:t>Create </a:t>
            </a:r>
            <a:r>
              <a:rPr lang="de-DE" dirty="0" err="1" smtClean="0">
                <a:cs typeface="+mn-cs"/>
              </a:rPr>
              <a:t>stable</a:t>
            </a:r>
            <a:r>
              <a:rPr lang="de-DE" dirty="0" smtClean="0">
                <a:cs typeface="+mn-cs"/>
              </a:rPr>
              <a:t> R </a:t>
            </a:r>
            <a:r>
              <a:rPr lang="de-DE" dirty="0" err="1" smtClean="0">
                <a:cs typeface="+mn-cs"/>
              </a:rPr>
              <a:t>environments</a:t>
            </a:r>
            <a:endParaRPr lang="de-DE" dirty="0" smtClean="0">
              <a:cs typeface="+mn-cs"/>
            </a:endParaRPr>
          </a:p>
          <a:p>
            <a:pPr>
              <a:buFont typeface="+mj-lt"/>
              <a:buAutoNum type="arabicPeriod"/>
            </a:pPr>
            <a:endParaRPr lang="de-DE" dirty="0">
              <a:cs typeface="+mn-cs"/>
            </a:endParaRPr>
          </a:p>
          <a:p>
            <a:pPr marL="457200" indent="-457200">
              <a:buAutoNum type="arabicPeriod"/>
            </a:pPr>
            <a:endParaRPr lang="de-DE" dirty="0" smtClean="0"/>
          </a:p>
          <a:p>
            <a:pPr marL="457200" indent="-45720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4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3848" y="2520280"/>
            <a:ext cx="2736305" cy="7647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Rechteck 3"/>
          <p:cNvSpPr/>
          <p:nvPr/>
        </p:nvSpPr>
        <p:spPr>
          <a:xfrm>
            <a:off x="6020" y="144016"/>
            <a:ext cx="1650352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00" y="1824732"/>
            <a:ext cx="2087624" cy="6029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616" y="5154886"/>
            <a:ext cx="319171" cy="321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071" y="5664393"/>
            <a:ext cx="334130" cy="336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479" y="5635422"/>
            <a:ext cx="343010" cy="342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441" y="5144489"/>
            <a:ext cx="309321" cy="325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2851215" y="513816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859620" y="5662777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621632" y="5625494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4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627365" y="5134898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88AB32"/>
                </a:solidFill>
                <a:cs typeface="Arial" pitchFamily="34" charset="0"/>
              </a:rPr>
              <a:t>blog.eoda.de</a:t>
            </a:r>
          </a:p>
        </p:txBody>
      </p:sp>
      <p:sp>
        <p:nvSpPr>
          <p:cNvPr id="16" name="Rechteck 15"/>
          <p:cNvSpPr/>
          <p:nvPr/>
        </p:nvSpPr>
        <p:spPr>
          <a:xfrm>
            <a:off x="6020" y="2979174"/>
            <a:ext cx="9137980" cy="1878438"/>
          </a:xfrm>
          <a:prstGeom prst="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6020" y="3118674"/>
            <a:ext cx="9137980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cs typeface="Arial" pitchFamily="34" charset="0"/>
              </a:rPr>
              <a:t>eoda GmbH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cs typeface="Arial" pitchFamily="34" charset="0"/>
              </a:rPr>
              <a:t>Universitätsplatz 12</a:t>
            </a:r>
            <a:endParaRPr lang="de-D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cs typeface="Arial" pitchFamily="34" charset="0"/>
              </a:rPr>
              <a:t>34127 Kassel - Germany</a:t>
            </a:r>
            <a:endParaRPr lang="de-D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de-DE" sz="5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www.eoda.de/en</a:t>
            </a:r>
            <a:endParaRPr lang="it-IT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info@eoda.de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600" dirty="0">
                <a:solidFill>
                  <a:schemeClr val="bg1"/>
                </a:solidFill>
                <a:cs typeface="Arial" pitchFamily="34" charset="0"/>
              </a:rPr>
              <a:t>+49 561 202724-40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497874" y="144016"/>
            <a:ext cx="7646126" cy="613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6020" y="2542891"/>
            <a:ext cx="9137980" cy="50013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650" i="1" dirty="0">
                <a:solidFill>
                  <a:srgbClr val="645649"/>
                </a:solidFill>
              </a:rPr>
              <a:t>  </a:t>
            </a:r>
            <a:r>
              <a:rPr lang="de-DE" sz="2300" i="1" dirty="0">
                <a:solidFill>
                  <a:srgbClr val="645649"/>
                </a:solidFill>
              </a:rPr>
              <a:t>The Data Science </a:t>
            </a:r>
            <a:r>
              <a:rPr lang="de-DE" sz="2300" i="1" dirty="0" err="1">
                <a:solidFill>
                  <a:srgbClr val="645649"/>
                </a:solidFill>
              </a:rPr>
              <a:t>Specialists</a:t>
            </a:r>
            <a:r>
              <a:rPr lang="de-DE" sz="2300" i="1" dirty="0">
                <a:solidFill>
                  <a:srgbClr val="64564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3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120340" y="1794508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>
                <a:latin typeface="Agency FB" panose="020B0503020202020204" pitchFamily="34" charset="0"/>
              </a:rPr>
              <a:t>Representative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applications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of</a:t>
            </a:r>
            <a:r>
              <a:rPr lang="de-DE" sz="3200" dirty="0" smtClean="0">
                <a:latin typeface="Agency FB" panose="020B0503020202020204" pitchFamily="34" charset="0"/>
              </a:rPr>
              <a:t> ...</a:t>
            </a:r>
            <a:endParaRPr lang="de-DE" sz="3200" dirty="0">
              <a:latin typeface="Agency FB" panose="020B0503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89757" y="30862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bg1"/>
                </a:solidFill>
                <a:highlight>
                  <a:srgbClr val="88AB31"/>
                </a:highlight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40577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96" y="1976116"/>
            <a:ext cx="2968991" cy="1902524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6" y="1973895"/>
            <a:ext cx="2970129" cy="1895168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934497" y="4196138"/>
            <a:ext cx="2195195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Metrological  Data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4543716"/>
            <a:ext cx="725401" cy="562186"/>
          </a:xfrm>
          <a:prstGeom prst="rect">
            <a:avLst/>
          </a:prstGeom>
        </p:spPr>
      </p:pic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Data Science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/>
          <a:lstStyle/>
          <a:p>
            <a:r>
              <a:rPr lang="de-DE" sz="3200" dirty="0" smtClean="0"/>
              <a:t>Data Science </a:t>
            </a:r>
            <a:r>
              <a:rPr lang="de-DE" sz="3200" dirty="0"/>
              <a:t>| </a:t>
            </a:r>
            <a:r>
              <a:rPr lang="de-DE" sz="3200" dirty="0" err="1" smtClean="0"/>
              <a:t>Energy</a:t>
            </a:r>
            <a:r>
              <a:rPr lang="de-DE" sz="3200" dirty="0" smtClean="0"/>
              <a:t> Forecast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Pfeil nach rechts 2"/>
          <p:cNvSpPr/>
          <p:nvPr/>
        </p:nvSpPr>
        <p:spPr>
          <a:xfrm>
            <a:off x="6077138" y="4196138"/>
            <a:ext cx="2242897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Weather Forecast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27" y="5375816"/>
            <a:ext cx="986417" cy="34448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41" y="4862793"/>
            <a:ext cx="707420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7"/>
          <a:stretch/>
        </p:blipFill>
        <p:spPr>
          <a:xfrm>
            <a:off x="5717467" y="2043042"/>
            <a:ext cx="2826685" cy="1883900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04" y="2079302"/>
            <a:ext cx="2964794" cy="1864833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934497" y="4196138"/>
            <a:ext cx="2195195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Sensor Data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Data Science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/>
          <a:lstStyle/>
          <a:p>
            <a:r>
              <a:rPr lang="de-DE" sz="3200" dirty="0" smtClean="0"/>
              <a:t>Data Science </a:t>
            </a:r>
            <a:r>
              <a:rPr lang="de-DE" sz="3200" dirty="0"/>
              <a:t>| </a:t>
            </a:r>
            <a:r>
              <a:rPr lang="de-DE" sz="3200" dirty="0" err="1" smtClean="0"/>
              <a:t>Predictive</a:t>
            </a:r>
            <a:r>
              <a:rPr lang="de-DE" sz="3200" dirty="0" smtClean="0"/>
              <a:t> Maintenance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Pfeil nach rechts 2"/>
          <p:cNvSpPr/>
          <p:nvPr/>
        </p:nvSpPr>
        <p:spPr>
          <a:xfrm>
            <a:off x="5717468" y="4196138"/>
            <a:ext cx="3155228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Machine Failure Predictions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4543716"/>
            <a:ext cx="725401" cy="56218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27" y="5375816"/>
            <a:ext cx="986417" cy="34448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41" y="4862793"/>
            <a:ext cx="707420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82" y="2056775"/>
            <a:ext cx="2898694" cy="1968607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1" y="2164385"/>
            <a:ext cx="2905065" cy="1819878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934497" y="4196138"/>
            <a:ext cx="2195195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Customer Data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Data Science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620486" y="701482"/>
            <a:ext cx="7886700" cy="989207"/>
          </a:xfrm>
        </p:spPr>
        <p:txBody>
          <a:bodyPr/>
          <a:lstStyle/>
          <a:p>
            <a:r>
              <a:rPr lang="de-DE" sz="3200" dirty="0" smtClean="0"/>
              <a:t>Data Science </a:t>
            </a:r>
            <a:r>
              <a:rPr lang="de-DE" sz="3200" dirty="0"/>
              <a:t>| </a:t>
            </a:r>
            <a:r>
              <a:rPr lang="de-DE" sz="3200" dirty="0" smtClean="0"/>
              <a:t>Scoring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Pfeil nach rechts 2"/>
          <p:cNvSpPr/>
          <p:nvPr/>
        </p:nvSpPr>
        <p:spPr>
          <a:xfrm>
            <a:off x="5717468" y="4196138"/>
            <a:ext cx="3155228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Conversion Probability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4543716"/>
            <a:ext cx="725401" cy="56218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627" y="5375816"/>
            <a:ext cx="986417" cy="34448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41" y="4862793"/>
            <a:ext cx="707420" cy="3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120340" y="1794508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>
                <a:latin typeface="Agency FB" panose="020B0503020202020204" pitchFamily="34" charset="0"/>
              </a:rPr>
              <a:t>Representative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applications</a:t>
            </a:r>
            <a:r>
              <a:rPr lang="de-DE" sz="3200" dirty="0" smtClean="0">
                <a:latin typeface="Agency FB" panose="020B0503020202020204" pitchFamily="34" charset="0"/>
              </a:rPr>
              <a:t> </a:t>
            </a:r>
            <a:r>
              <a:rPr lang="de-DE" sz="3200" dirty="0" err="1" smtClean="0">
                <a:latin typeface="Agency FB" panose="020B0503020202020204" pitchFamily="34" charset="0"/>
              </a:rPr>
              <a:t>of</a:t>
            </a:r>
            <a:r>
              <a:rPr lang="de-DE" sz="3200" dirty="0" smtClean="0">
                <a:latin typeface="Agency FB" panose="020B0503020202020204" pitchFamily="34" charset="0"/>
              </a:rPr>
              <a:t> ...</a:t>
            </a:r>
            <a:endParaRPr lang="de-DE" sz="3200" dirty="0">
              <a:latin typeface="Agency FB" panose="020B0503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89757" y="30862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smtClean="0">
                <a:solidFill>
                  <a:schemeClr val="bg1"/>
                </a:solidFill>
                <a:highlight>
                  <a:srgbClr val="88AB31"/>
                </a:highlight>
              </a:rPr>
              <a:t>Classical</a:t>
            </a:r>
            <a:r>
              <a:rPr lang="de-DE" sz="4000" dirty="0">
                <a:solidFill>
                  <a:schemeClr val="accent1"/>
                </a:solidFill>
                <a:highlight>
                  <a:srgbClr val="88AB31"/>
                </a:highlight>
              </a:rPr>
              <a:t>_</a:t>
            </a:r>
            <a:r>
              <a:rPr lang="de-DE" sz="4000" dirty="0" smtClean="0">
                <a:solidFill>
                  <a:schemeClr val="bg1"/>
                </a:solidFill>
                <a:highlight>
                  <a:srgbClr val="88AB31"/>
                </a:highlight>
              </a:rPr>
              <a:t>Analytics</a:t>
            </a:r>
            <a:endParaRPr lang="de-DE" sz="4000" dirty="0">
              <a:solidFill>
                <a:schemeClr val="bg1"/>
              </a:solidFill>
              <a:highlight>
                <a:srgbClr val="88AB3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73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8" y="2130216"/>
            <a:ext cx="2948625" cy="1888215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699645" y="4196138"/>
            <a:ext cx="2430047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Acceptance Sampling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Analytic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620485" y="701482"/>
            <a:ext cx="8252209" cy="989207"/>
          </a:xfrm>
        </p:spPr>
        <p:txBody>
          <a:bodyPr/>
          <a:lstStyle/>
          <a:p>
            <a:r>
              <a:rPr lang="de-DE" sz="3200" dirty="0" err="1" smtClean="0"/>
              <a:t>Classical</a:t>
            </a:r>
            <a:r>
              <a:rPr lang="de-DE" sz="3200" dirty="0" smtClean="0"/>
              <a:t> Analytics | </a:t>
            </a:r>
            <a:r>
              <a:rPr lang="de-DE" sz="3200" dirty="0" err="1" smtClean="0"/>
              <a:t>Incoming</a:t>
            </a:r>
            <a:r>
              <a:rPr lang="de-DE" sz="3200" dirty="0" smtClean="0"/>
              <a:t> </a:t>
            </a:r>
            <a:r>
              <a:rPr lang="de-DE" sz="3200" dirty="0" err="1" smtClean="0"/>
              <a:t>Goods</a:t>
            </a:r>
            <a:r>
              <a:rPr lang="de-DE" sz="3200" dirty="0" smtClean="0"/>
              <a:t> </a:t>
            </a:r>
            <a:r>
              <a:rPr lang="de-DE" sz="3200" dirty="0" err="1" smtClean="0"/>
              <a:t>Inspection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Pfeil nach rechts 2"/>
          <p:cNvSpPr/>
          <p:nvPr/>
        </p:nvSpPr>
        <p:spPr>
          <a:xfrm>
            <a:off x="5717467" y="4196138"/>
            <a:ext cx="3316001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Results (Acceptance, Rejection)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85" y="3131822"/>
            <a:ext cx="1446481" cy="96150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682" y="1999171"/>
            <a:ext cx="1558279" cy="1410215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280" y="5161036"/>
            <a:ext cx="407622" cy="454746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129" y="4815516"/>
            <a:ext cx="636613" cy="34552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392" y="4739227"/>
            <a:ext cx="674552" cy="15257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9" y="5358040"/>
            <a:ext cx="385915" cy="2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9" y="2031634"/>
            <a:ext cx="2790183" cy="1823559"/>
          </a:xfrm>
          <a:prstGeom prst="roundRect">
            <a:avLst>
              <a:gd name="adj" fmla="val 16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96" y="1983718"/>
            <a:ext cx="3137675" cy="2047434"/>
          </a:xfrm>
          <a:prstGeom prst="roundRect">
            <a:avLst>
              <a:gd name="adj" fmla="val 1672"/>
            </a:avLst>
          </a:prstGeom>
          <a:noFill/>
          <a:ln>
            <a:noFill/>
          </a:ln>
          <a:effectLst>
            <a:reflection blurRad="12700" stA="38000" endPos="6000" dist="5000" dir="5400000" sy="-100000" algn="bl" rotWithShape="0"/>
          </a:effectLst>
        </p:spPr>
      </p:pic>
      <p:sp>
        <p:nvSpPr>
          <p:cNvPr id="6" name="Pfeil nach rechts 4"/>
          <p:cNvSpPr/>
          <p:nvPr/>
        </p:nvSpPr>
        <p:spPr>
          <a:xfrm>
            <a:off x="3842715" y="2409092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AAE1B"/>
                </a:solidFill>
              </a:rPr>
              <a:t>Analytic</a:t>
            </a:r>
          </a:p>
        </p:txBody>
      </p:sp>
      <p:sp>
        <p:nvSpPr>
          <p:cNvPr id="8" name="Pfeil nach rechts 2"/>
          <p:cNvSpPr/>
          <p:nvPr/>
        </p:nvSpPr>
        <p:spPr>
          <a:xfrm>
            <a:off x="699645" y="4196138"/>
            <a:ext cx="2430047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Sampling Data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1" name="Abgerundetes Rechteck 12"/>
          <p:cNvSpPr/>
          <p:nvPr/>
        </p:nvSpPr>
        <p:spPr>
          <a:xfrm>
            <a:off x="3590613" y="1690690"/>
            <a:ext cx="2025605" cy="422132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3"/>
          <p:cNvSpPr/>
          <p:nvPr/>
        </p:nvSpPr>
        <p:spPr>
          <a:xfrm>
            <a:off x="3842715" y="2397316"/>
            <a:ext cx="1556239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Analytic</a:t>
            </a:r>
            <a:endParaRPr lang="en-US" b="1" dirty="0">
              <a:solidFill>
                <a:srgbClr val="8AAE1B"/>
              </a:solidFill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 smtClean="0"/>
              <a:t>Classical</a:t>
            </a:r>
            <a:r>
              <a:rPr lang="de-DE" sz="3200" dirty="0" smtClean="0"/>
              <a:t> Analytics | Statistical </a:t>
            </a:r>
            <a:r>
              <a:rPr lang="de-DE" sz="3200" dirty="0" err="1" smtClean="0"/>
              <a:t>Process</a:t>
            </a:r>
            <a:r>
              <a:rPr lang="de-DE" sz="3200" dirty="0" smtClean="0"/>
              <a:t> Control</a:t>
            </a:r>
            <a:endParaRPr lang="de-DE" sz="3200" dirty="0"/>
          </a:p>
        </p:txBody>
      </p:sp>
      <p:sp>
        <p:nvSpPr>
          <p:cNvPr id="14" name="Flussdiagramm: Magnetplattenspeicher 13"/>
          <p:cNvSpPr/>
          <p:nvPr/>
        </p:nvSpPr>
        <p:spPr>
          <a:xfrm>
            <a:off x="1665823" y="5602964"/>
            <a:ext cx="773257" cy="41889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lussdiagramm: Magnetplattenspeicher 14"/>
          <p:cNvSpPr/>
          <p:nvPr/>
        </p:nvSpPr>
        <p:spPr>
          <a:xfrm>
            <a:off x="1665823" y="5390934"/>
            <a:ext cx="773257" cy="347363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lussdiagramm: Magnetplattenspeicher 16"/>
          <p:cNvSpPr/>
          <p:nvPr/>
        </p:nvSpPr>
        <p:spPr>
          <a:xfrm>
            <a:off x="1665823" y="5118002"/>
            <a:ext cx="773257" cy="38958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5" y="3218615"/>
            <a:ext cx="1582846" cy="1148224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790000" y="5076333"/>
            <a:ext cx="887340" cy="7500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7208253" y="5849241"/>
            <a:ext cx="129454" cy="147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r Verbinder 20"/>
          <p:cNvCxnSpPr/>
          <p:nvPr/>
        </p:nvCxnSpPr>
        <p:spPr>
          <a:xfrm>
            <a:off x="7060705" y="5997102"/>
            <a:ext cx="4259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m 21"/>
          <p:cNvGraphicFramePr/>
          <p:nvPr>
            <p:extLst>
              <p:ext uri="{D42A27DB-BD31-4B8C-83A1-F6EECF244321}">
                <p14:modId xmlns:p14="http://schemas.microsoft.com/office/powerpoint/2010/main" val="4285033837"/>
              </p:ext>
            </p:extLst>
          </p:nvPr>
        </p:nvGraphicFramePr>
        <p:xfrm>
          <a:off x="6584378" y="4734531"/>
          <a:ext cx="1228415" cy="1290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Pfeil nach rechts 2"/>
          <p:cNvSpPr/>
          <p:nvPr/>
        </p:nvSpPr>
        <p:spPr>
          <a:xfrm>
            <a:off x="6453098" y="4196138"/>
            <a:ext cx="1769217" cy="67700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AAE1B"/>
                </a:solidFill>
              </a:rPr>
              <a:t>Process Charts</a:t>
            </a:r>
            <a:endParaRPr lang="en-US" b="1" dirty="0">
              <a:solidFill>
                <a:srgbClr val="8AAE1B"/>
              </a:solidFill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280" y="5161036"/>
            <a:ext cx="407622" cy="454746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129" y="4815516"/>
            <a:ext cx="636613" cy="34552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392" y="4739227"/>
            <a:ext cx="674552" cy="15257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9" y="5358040"/>
            <a:ext cx="385915" cy="2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7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oda_vorlage">
  <a:themeElements>
    <a:clrScheme name="eoda_R Kenntnis-Tage">
      <a:dk1>
        <a:srgbClr val="6A5648"/>
      </a:dk1>
      <a:lt1>
        <a:srgbClr val="FFFFFF"/>
      </a:lt1>
      <a:dk2>
        <a:srgbClr val="538135"/>
      </a:dk2>
      <a:lt2>
        <a:srgbClr val="E2EFD9"/>
      </a:lt2>
      <a:accent1>
        <a:srgbClr val="8AAE1B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70AD4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oda_vorlage" id="{3E13646E-C3E7-4384-AFDB-C56D998C3C72}" vid="{297CC348-ED0F-47DE-8AB8-8008FD8AC9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oda_R Kenntnis-Tage">
    <a:dk1>
      <a:srgbClr val="6A5648"/>
    </a:dk1>
    <a:lt1>
      <a:srgbClr val="FFFFFF"/>
    </a:lt1>
    <a:dk2>
      <a:srgbClr val="538135"/>
    </a:dk2>
    <a:lt2>
      <a:srgbClr val="E2EFD9"/>
    </a:lt2>
    <a:accent1>
      <a:srgbClr val="8AAE1B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70AD47"/>
    </a:folHlink>
  </a:clrScheme>
</a:themeOverride>
</file>

<file path=ppt/theme/themeOverride2.xml><?xml version="1.0" encoding="utf-8"?>
<a:themeOverride xmlns:a="http://schemas.openxmlformats.org/drawingml/2006/main">
  <a:clrScheme name="eoda_R Kenntnis-Tage">
    <a:dk1>
      <a:srgbClr val="6A5648"/>
    </a:dk1>
    <a:lt1>
      <a:srgbClr val="FFFFFF"/>
    </a:lt1>
    <a:dk2>
      <a:srgbClr val="538135"/>
    </a:dk2>
    <a:lt2>
      <a:srgbClr val="E2EFD9"/>
    </a:lt2>
    <a:accent1>
      <a:srgbClr val="8AAE1B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70AD4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507</Words>
  <Application>Microsoft Office PowerPoint</Application>
  <PresentationFormat>Bildschirmpräsentation (4:3)</PresentationFormat>
  <Paragraphs>184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Agency FB</vt:lpstr>
      <vt:lpstr>Arial</vt:lpstr>
      <vt:lpstr>Bernard MT Condensed</vt:lpstr>
      <vt:lpstr>Calibri</vt:lpstr>
      <vt:lpstr>Calibri Light</vt:lpstr>
      <vt:lpstr>Times New Roman</vt:lpstr>
      <vt:lpstr>eoda_vorlage</vt:lpstr>
      <vt:lpstr>PowerPoint-Präsentation</vt:lpstr>
      <vt:lpstr>PowerPoint-Präsentation</vt:lpstr>
      <vt:lpstr>PowerPoint-Präsentation</vt:lpstr>
      <vt:lpstr>Data Science | Energy Forecast</vt:lpstr>
      <vt:lpstr>Data Science | Predictive Maintenance</vt:lpstr>
      <vt:lpstr>Data Science | Scoring</vt:lpstr>
      <vt:lpstr>PowerPoint-Präsentation</vt:lpstr>
      <vt:lpstr>Classical Analytics | Incoming Goods Inspection</vt:lpstr>
      <vt:lpstr>Classical Analytics | Statistical Process Control</vt:lpstr>
      <vt:lpstr>Classical Analytics | Design of Experiments</vt:lpstr>
      <vt:lpstr>PowerPoint-Präsentation</vt:lpstr>
      <vt:lpstr>Analytics and Data Science | Methodology</vt:lpstr>
      <vt:lpstr>Analytics and Data Science | Project Management</vt:lpstr>
      <vt:lpstr>Analytics and Data Science | Data</vt:lpstr>
      <vt:lpstr>Analytics and Data Science | Difficulty</vt:lpstr>
      <vt:lpstr>Analytics and Data Science | Location</vt:lpstr>
      <vt:lpstr>Analytics and Data Science | Implementation</vt:lpstr>
      <vt:lpstr>PowerPoint-Präsentation</vt:lpstr>
      <vt:lpstr>PowerPoint-Präsentation</vt:lpstr>
      <vt:lpstr>Mind the gap</vt:lpstr>
      <vt:lpstr>What are the reasons?</vt:lpstr>
      <vt:lpstr>To Do´s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Schneider - eoda</dc:creator>
  <cp:lastModifiedBy>Andreas Wygrabek</cp:lastModifiedBy>
  <cp:revision>322</cp:revision>
  <cp:lastPrinted>2016-08-16T13:13:17Z</cp:lastPrinted>
  <dcterms:created xsi:type="dcterms:W3CDTF">2016-08-10T17:47:23Z</dcterms:created>
  <dcterms:modified xsi:type="dcterms:W3CDTF">2016-10-13T06:38:11Z</dcterms:modified>
</cp:coreProperties>
</file>